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20"/>
  </p:notesMasterIdLst>
  <p:handoutMasterIdLst>
    <p:handoutMasterId r:id="rId2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4"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11"/>
    <p:restoredTop sz="94653"/>
  </p:normalViewPr>
  <p:slideViewPr>
    <p:cSldViewPr snapToGrid="0" snapToObjects="1">
      <p:cViewPr varScale="1">
        <p:scale>
          <a:sx n="148" d="100"/>
          <a:sy n="148" d="100"/>
        </p:scale>
        <p:origin x="208"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9B6EEF-6B8E-0B4D-8B6C-00C6DE07269F}" type="datetimeFigureOut">
              <a:rPr lang="en-US" smtClean="0"/>
              <a:t>1/18/17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84B646-1701-4349-B5A1-81633FE7E655}" type="slidenum">
              <a:rPr lang="en-US" smtClean="0"/>
              <a:t>‹#›</a:t>
            </a:fld>
            <a:endParaRPr lang="en-US"/>
          </a:p>
        </p:txBody>
      </p:sp>
    </p:spTree>
    <p:extLst>
      <p:ext uri="{BB962C8B-B14F-4D97-AF65-F5344CB8AC3E}">
        <p14:creationId xmlns:p14="http://schemas.microsoft.com/office/powerpoint/2010/main" val="1605313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58735-1BA6-C64A-8226-7A1546DB05E7}" type="datetimeFigureOut">
              <a:rPr lang="en-US" smtClean="0"/>
              <a:t>1/18/17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1092D-2CC5-2741-9077-D89A8E0251E0}" type="slidenum">
              <a:rPr lang="en-US" smtClean="0"/>
              <a:t>‹#›</a:t>
            </a:fld>
            <a:endParaRPr lang="en-US"/>
          </a:p>
        </p:txBody>
      </p:sp>
    </p:spTree>
    <p:extLst>
      <p:ext uri="{BB962C8B-B14F-4D97-AF65-F5344CB8AC3E}">
        <p14:creationId xmlns:p14="http://schemas.microsoft.com/office/powerpoint/2010/main" val="106355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61092D-2CC5-2741-9077-D89A8E0251E0}" type="slidenum">
              <a:rPr lang="en-US" smtClean="0"/>
              <a:t>16</a:t>
            </a:fld>
            <a:endParaRPr lang="en-US"/>
          </a:p>
        </p:txBody>
      </p:sp>
    </p:spTree>
    <p:extLst>
      <p:ext uri="{BB962C8B-B14F-4D97-AF65-F5344CB8AC3E}">
        <p14:creationId xmlns:p14="http://schemas.microsoft.com/office/powerpoint/2010/main" val="783390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1/18/17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1/18/17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1/18/17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1/18/17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1/18/17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045908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YARN TUNING </a:t>
            </a:r>
            <a:r>
              <a:rPr lang="en-US" smtClean="0"/>
              <a:t>(Performance OPTIMISATION)</a:t>
            </a:r>
            <a:endParaRPr lang="en-US" dirty="0"/>
          </a:p>
        </p:txBody>
      </p:sp>
    </p:spTree>
    <p:extLst>
      <p:ext uri="{BB962C8B-B14F-4D97-AF65-F5344CB8AC3E}">
        <p14:creationId xmlns:p14="http://schemas.microsoft.com/office/powerpoint/2010/main" val="691547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129236"/>
            <a:ext cx="11512732" cy="923109"/>
          </a:xfrm>
        </p:spPr>
        <p:txBody>
          <a:bodyPr/>
          <a:lstStyle/>
          <a:p>
            <a:r>
              <a:rPr lang="en-US" b="1" u="sng" dirty="0" smtClean="0"/>
              <a:t>Ideal PRODUCTION YARN </a:t>
            </a:r>
            <a:r>
              <a:rPr lang="en-US" b="1" u="sng" dirty="0" smtClean="0"/>
              <a:t>ALLOCATION - 2</a:t>
            </a:r>
            <a:endParaRPr lang="en-US" b="1" u="sng" dirty="0"/>
          </a:p>
        </p:txBody>
      </p:sp>
      <p:sp>
        <p:nvSpPr>
          <p:cNvPr id="3" name="Content Placeholder 2"/>
          <p:cNvSpPr>
            <a:spLocks noGrp="1"/>
          </p:cNvSpPr>
          <p:nvPr>
            <p:ph idx="1"/>
          </p:nvPr>
        </p:nvSpPr>
        <p:spPr>
          <a:xfrm>
            <a:off x="78377" y="1288869"/>
            <a:ext cx="11512732" cy="5225141"/>
          </a:xfrm>
        </p:spPr>
        <p:txBody>
          <a:bodyPr>
            <a:normAutofit/>
          </a:bodyPr>
          <a:lstStyle/>
          <a:p>
            <a:r>
              <a:rPr lang="en-US" dirty="0">
                <a:latin typeface="Garamond" charset="0"/>
                <a:ea typeface="Garamond" charset="0"/>
                <a:cs typeface="Garamond" charset="0"/>
              </a:rPr>
              <a:t>For Hadoop installations, Cloudera recommends that the HDFS DataNodes and the YARN </a:t>
            </a:r>
            <a:r>
              <a:rPr lang="en-US" dirty="0" smtClean="0">
                <a:latin typeface="Garamond" charset="0"/>
                <a:ea typeface="Garamond" charset="0"/>
                <a:cs typeface="Garamond" charset="0"/>
              </a:rPr>
              <a:t>NodeManager </a:t>
            </a:r>
            <a:r>
              <a:rPr lang="en-US" dirty="0">
                <a:latin typeface="Garamond" charset="0"/>
                <a:ea typeface="Garamond" charset="0"/>
                <a:cs typeface="Garamond" charset="0"/>
              </a:rPr>
              <a:t>run on the same set of Worker nodes in the cluster. DataNodes require a basic amount of resources set aside for proper </a:t>
            </a:r>
            <a:r>
              <a:rPr lang="en-US" dirty="0" smtClean="0">
                <a:latin typeface="Garamond" charset="0"/>
                <a:ea typeface="Garamond" charset="0"/>
                <a:cs typeface="Garamond" charset="0"/>
              </a:rPr>
              <a:t>operation.</a:t>
            </a:r>
          </a:p>
          <a:p>
            <a:pPr lvl="2"/>
            <a:r>
              <a:rPr lang="en-US" u="sng" dirty="0" smtClean="0">
                <a:latin typeface="Garamond" charset="0"/>
                <a:ea typeface="Garamond" charset="0"/>
                <a:cs typeface="Garamond" charset="0"/>
              </a:rPr>
              <a:t>HBase </a:t>
            </a:r>
            <a:r>
              <a:rPr lang="en-US" u="sng" dirty="0">
                <a:latin typeface="Garamond" charset="0"/>
                <a:ea typeface="Garamond" charset="0"/>
                <a:cs typeface="Garamond" charset="0"/>
              </a:rPr>
              <a:t>Cluster Requirements (CDH)</a:t>
            </a:r>
          </a:p>
          <a:p>
            <a:r>
              <a:rPr lang="en-US" dirty="0">
                <a:latin typeface="Garamond" charset="0"/>
                <a:ea typeface="Garamond" charset="0"/>
                <a:cs typeface="Garamond" charset="0"/>
              </a:rPr>
              <a:t>If the cluster is configured to use Apache HBase, resources on each Worker node should be set aside for the </a:t>
            </a:r>
            <a:r>
              <a:rPr lang="en-US" dirty="0" smtClean="0">
                <a:latin typeface="Garamond" charset="0"/>
                <a:ea typeface="Garamond" charset="0"/>
                <a:cs typeface="Garamond" charset="0"/>
              </a:rPr>
              <a:t>RegionServer.</a:t>
            </a:r>
            <a:r>
              <a:rPr lang="en-US" dirty="0">
                <a:latin typeface="Garamond" charset="0"/>
                <a:ea typeface="Garamond" charset="0"/>
                <a:cs typeface="Garamond" charset="0"/>
              </a:rPr>
              <a:t> </a:t>
            </a:r>
            <a:r>
              <a:rPr lang="en-US" dirty="0">
                <a:latin typeface="Garamond" charset="0"/>
                <a:ea typeface="Garamond" charset="0"/>
                <a:cs typeface="Garamond" charset="0"/>
              </a:rPr>
              <a:t>The amount of memory set aside can be fairly large.</a:t>
            </a:r>
          </a:p>
          <a:p>
            <a:pPr lvl="2"/>
            <a:r>
              <a:rPr lang="en-US" u="sng" dirty="0">
                <a:latin typeface="Garamond" charset="0"/>
                <a:ea typeface="Garamond" charset="0"/>
                <a:cs typeface="Garamond" charset="0"/>
              </a:rPr>
              <a:t>Impala Cluster Requirements (CDH)</a:t>
            </a:r>
          </a:p>
          <a:p>
            <a:r>
              <a:rPr lang="en-US" dirty="0">
                <a:latin typeface="Garamond" charset="0"/>
                <a:ea typeface="Garamond" charset="0"/>
                <a:cs typeface="Garamond" charset="0"/>
              </a:rPr>
              <a:t>If the cluster is configured to use Impala, resources on each Worker node should be set aside for the Impala daemons. The amount of memory set aside can be fairly large.</a:t>
            </a:r>
          </a:p>
          <a:p>
            <a:r>
              <a:rPr lang="en-US" dirty="0">
                <a:latin typeface="Garamond" charset="0"/>
                <a:ea typeface="Garamond" charset="0"/>
                <a:cs typeface="Garamond" charset="0"/>
              </a:rPr>
              <a:t>YARN </a:t>
            </a:r>
            <a:r>
              <a:rPr lang="en-US" dirty="0" smtClean="0">
                <a:latin typeface="Garamond" charset="0"/>
                <a:ea typeface="Garamond" charset="0"/>
                <a:cs typeface="Garamond" charset="0"/>
              </a:rPr>
              <a:t>NodeManager </a:t>
            </a:r>
            <a:r>
              <a:rPr lang="en-US" dirty="0">
                <a:latin typeface="Garamond" charset="0"/>
                <a:ea typeface="Garamond" charset="0"/>
                <a:cs typeface="Garamond" charset="0"/>
              </a:rPr>
              <a:t>(Required)</a:t>
            </a:r>
          </a:p>
          <a:p>
            <a:r>
              <a:rPr lang="en-US" dirty="0">
                <a:latin typeface="Garamond" charset="0"/>
                <a:ea typeface="Garamond" charset="0"/>
                <a:cs typeface="Garamond" charset="0"/>
              </a:rPr>
              <a:t>The NodeManager also needs some resources set aside to operate </a:t>
            </a:r>
            <a:r>
              <a:rPr lang="en-US" dirty="0" smtClean="0">
                <a:latin typeface="Garamond" charset="0"/>
                <a:ea typeface="Garamond" charset="0"/>
                <a:cs typeface="Garamond" charset="0"/>
              </a:rPr>
              <a:t>properly.</a:t>
            </a:r>
          </a:p>
          <a:p>
            <a:pPr lvl="2"/>
            <a:r>
              <a:rPr lang="en-US" u="sng" dirty="0">
                <a:latin typeface="Garamond" charset="0"/>
                <a:ea typeface="Garamond" charset="0"/>
                <a:cs typeface="Garamond" charset="0"/>
              </a:rPr>
              <a:t>Applying </a:t>
            </a:r>
            <a:r>
              <a:rPr lang="en-US" u="sng" dirty="0">
                <a:latin typeface="Garamond" charset="0"/>
                <a:ea typeface="Garamond" charset="0"/>
                <a:cs typeface="Garamond" charset="0"/>
              </a:rPr>
              <a:t>the Configuration</a:t>
            </a:r>
          </a:p>
          <a:p>
            <a:r>
              <a:rPr lang="en-US" dirty="0">
                <a:latin typeface="Garamond" charset="0"/>
                <a:ea typeface="Garamond" charset="0"/>
                <a:cs typeface="Garamond" charset="0"/>
              </a:rPr>
              <a:t>Once the final properties are calculated, they can be entered in yarn-</a:t>
            </a:r>
            <a:r>
              <a:rPr lang="en-US" dirty="0" err="1">
                <a:latin typeface="Garamond" charset="0"/>
                <a:ea typeface="Garamond" charset="0"/>
                <a:cs typeface="Garamond" charset="0"/>
              </a:rPr>
              <a:t>site.xml</a:t>
            </a:r>
            <a:r>
              <a:rPr lang="en-US" dirty="0">
                <a:latin typeface="Garamond" charset="0"/>
                <a:ea typeface="Garamond" charset="0"/>
                <a:cs typeface="Garamond" charset="0"/>
              </a:rPr>
              <a:t> or the YARN Configuration section of Cloudera Manager. Once these properties are propagated into the cluster, you can verify them.</a:t>
            </a:r>
          </a:p>
          <a:p>
            <a:endParaRPr lang="en-US" dirty="0" smtClean="0">
              <a:latin typeface="Garamond" charset="0"/>
              <a:ea typeface="Garamond" charset="0"/>
              <a:cs typeface="Garamond" charset="0"/>
            </a:endParaRPr>
          </a:p>
          <a:p>
            <a:endParaRPr lang="en-US" dirty="0"/>
          </a:p>
        </p:txBody>
      </p:sp>
      <p:pic>
        <p:nvPicPr>
          <p:cNvPr id="4" name="Picture 3"/>
          <p:cNvPicPr>
            <a:picLocks noChangeAspect="1"/>
          </p:cNvPicPr>
          <p:nvPr/>
        </p:nvPicPr>
        <p:blipFill>
          <a:blip r:embed="rId2"/>
          <a:stretch>
            <a:fillRect/>
          </a:stretch>
        </p:blipFill>
        <p:spPr>
          <a:xfrm>
            <a:off x="7605858" y="4323284"/>
            <a:ext cx="3703442" cy="2011680"/>
          </a:xfrm>
          <a:prstGeom prst="rect">
            <a:avLst/>
          </a:prstGeom>
        </p:spPr>
      </p:pic>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782"/>
            <a:ext cx="10460736" cy="643738"/>
          </a:xfrm>
        </p:spPr>
        <p:txBody>
          <a:bodyPr>
            <a:normAutofit fontScale="90000"/>
          </a:bodyPr>
          <a:lstStyle/>
          <a:p>
            <a:r>
              <a:rPr lang="en-US" dirty="0"/>
              <a:t>Verifying YARN Configuration in the RM UI</a:t>
            </a:r>
          </a:p>
        </p:txBody>
      </p:sp>
      <p:sp>
        <p:nvSpPr>
          <p:cNvPr id="3" name="Content Placeholder 2"/>
          <p:cNvSpPr>
            <a:spLocks noGrp="1"/>
          </p:cNvSpPr>
          <p:nvPr>
            <p:ph idx="1"/>
          </p:nvPr>
        </p:nvSpPr>
        <p:spPr>
          <a:xfrm>
            <a:off x="58522" y="797358"/>
            <a:ext cx="11879884" cy="5844844"/>
          </a:xfrm>
        </p:spPr>
        <p:txBody>
          <a:bodyPr/>
          <a:lstStyle/>
          <a:p>
            <a:r>
              <a:rPr lang="en-US" dirty="0">
                <a:latin typeface="Georgia" charset="0"/>
                <a:ea typeface="Georgia" charset="0"/>
                <a:cs typeface="Georgia" charset="0"/>
              </a:rPr>
              <a:t>ResourceManager has a snapshot of the available resources on the YARN cluster.</a:t>
            </a:r>
          </a:p>
          <a:p>
            <a:r>
              <a:rPr lang="en-US" dirty="0">
                <a:latin typeface="Georgia" charset="0"/>
                <a:ea typeface="Georgia" charset="0"/>
                <a:cs typeface="Georgia" charset="0"/>
              </a:rPr>
              <a:t>Example: Assume you have the following configuration on your 50 Worker nodes:</a:t>
            </a:r>
          </a:p>
          <a:p>
            <a:pPr lvl="2"/>
            <a:r>
              <a:rPr lang="en-US" sz="1800" u="sng" dirty="0">
                <a:latin typeface="Georgia" charset="0"/>
                <a:ea typeface="Georgia" charset="0"/>
                <a:cs typeface="Georgia" charset="0"/>
              </a:rPr>
              <a:t>yarn.nodemanager.resource.memory-mb = 90000</a:t>
            </a:r>
          </a:p>
          <a:p>
            <a:pPr lvl="2"/>
            <a:r>
              <a:rPr lang="en-US" sz="1800" u="sng" dirty="0">
                <a:latin typeface="Georgia" charset="0"/>
                <a:ea typeface="Georgia" charset="0"/>
                <a:cs typeface="Georgia" charset="0"/>
              </a:rPr>
              <a:t>yarn.nodemanager.resource.vcores = 60</a:t>
            </a:r>
          </a:p>
          <a:p>
            <a:r>
              <a:rPr lang="en-US" dirty="0">
                <a:latin typeface="Georgia" charset="0"/>
                <a:ea typeface="Georgia" charset="0"/>
                <a:cs typeface="Georgia" charset="0"/>
              </a:rPr>
              <a:t>Doing the math, your cluster totals should be:</a:t>
            </a:r>
          </a:p>
          <a:p>
            <a:pPr lvl="1"/>
            <a:r>
              <a:rPr lang="en-US" sz="1800" u="sng" dirty="0">
                <a:latin typeface="Georgia" charset="0"/>
                <a:ea typeface="Georgia" charset="0"/>
                <a:cs typeface="Georgia" charset="0"/>
              </a:rPr>
              <a:t>memory: 50*90GB=4500GB=4.5TB</a:t>
            </a:r>
          </a:p>
          <a:p>
            <a:pPr lvl="2"/>
            <a:r>
              <a:rPr lang="en-US" sz="1800" u="sng" dirty="0">
                <a:latin typeface="Georgia" charset="0"/>
                <a:ea typeface="Georgia" charset="0"/>
                <a:cs typeface="Georgia" charset="0"/>
              </a:rPr>
              <a:t>vcores: 50*60 vcores= 3000 </a:t>
            </a:r>
            <a:r>
              <a:rPr lang="en-US" sz="1800" u="sng" dirty="0" err="1" smtClean="0">
                <a:latin typeface="Georgia" charset="0"/>
                <a:ea typeface="Georgia" charset="0"/>
                <a:cs typeface="Georgia" charset="0"/>
              </a:rPr>
              <a:t>vcoress</a:t>
            </a:r>
            <a:endParaRPr lang="en-US" sz="1800" u="sng" dirty="0">
              <a:latin typeface="Georgia" charset="0"/>
              <a:ea typeface="Georgia" charset="0"/>
              <a:cs typeface="Georgia" charset="0"/>
            </a:endParaRPr>
          </a:p>
          <a:p>
            <a:endParaRPr lang="en-US" dirty="0" smtClean="0"/>
          </a:p>
          <a:p>
            <a:endParaRPr lang="en-US" dirty="0"/>
          </a:p>
        </p:txBody>
      </p:sp>
      <p:pic>
        <p:nvPicPr>
          <p:cNvPr id="5" name="Picture 4"/>
          <p:cNvPicPr>
            <a:picLocks noChangeAspect="1"/>
          </p:cNvPicPr>
          <p:nvPr/>
        </p:nvPicPr>
        <p:blipFill>
          <a:blip r:embed="rId2"/>
          <a:stretch>
            <a:fillRect/>
          </a:stretch>
        </p:blipFill>
        <p:spPr>
          <a:xfrm>
            <a:off x="293624" y="3655872"/>
            <a:ext cx="11022990" cy="2869285"/>
          </a:xfrm>
          <a:prstGeom prst="rect">
            <a:avLst/>
          </a:prstGeom>
        </p:spPr>
      </p:pic>
    </p:spTree>
    <p:extLst>
      <p:ext uri="{BB962C8B-B14F-4D97-AF65-F5344CB8AC3E}">
        <p14:creationId xmlns:p14="http://schemas.microsoft.com/office/powerpoint/2010/main" val="1760248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782"/>
            <a:ext cx="10460736" cy="643738"/>
          </a:xfrm>
        </p:spPr>
        <p:txBody>
          <a:bodyPr>
            <a:normAutofit fontScale="90000"/>
          </a:bodyPr>
          <a:lstStyle/>
          <a:p>
            <a:r>
              <a:rPr lang="en-US" dirty="0"/>
              <a:t>Container Configuration</a:t>
            </a:r>
          </a:p>
        </p:txBody>
      </p:sp>
      <p:sp>
        <p:nvSpPr>
          <p:cNvPr id="3" name="Content Placeholder 2"/>
          <p:cNvSpPr>
            <a:spLocks noGrp="1"/>
          </p:cNvSpPr>
          <p:nvPr>
            <p:ph idx="1"/>
          </p:nvPr>
        </p:nvSpPr>
        <p:spPr>
          <a:xfrm>
            <a:off x="58522" y="797357"/>
            <a:ext cx="11879884" cy="5913993"/>
          </a:xfrm>
        </p:spPr>
        <p:txBody>
          <a:bodyPr>
            <a:normAutofit fontScale="77500" lnSpcReduction="20000"/>
          </a:bodyPr>
          <a:lstStyle/>
          <a:p>
            <a:r>
              <a:rPr lang="en-US" dirty="0">
                <a:latin typeface="Garamond" charset="0"/>
                <a:ea typeface="Garamond" charset="0"/>
                <a:cs typeface="Garamond" charset="0"/>
              </a:rPr>
              <a:t>YARN uses these resource limits for allocation, and enforces those limits on the cluster.</a:t>
            </a:r>
            <a:endParaRPr lang="en-US" dirty="0" smtClean="0">
              <a:latin typeface="Garamond" charset="0"/>
              <a:ea typeface="Garamond" charset="0"/>
              <a:cs typeface="Garamond" charset="0"/>
            </a:endParaRPr>
          </a:p>
          <a:p>
            <a:r>
              <a:rPr lang="en-US" dirty="0">
                <a:latin typeface="Garamond" charset="0"/>
                <a:ea typeface="Garamond" charset="0"/>
                <a:cs typeface="Garamond" charset="0"/>
              </a:rPr>
              <a:t>YARN Container Memory Sizing</a:t>
            </a:r>
          </a:p>
          <a:p>
            <a:pPr lvl="1"/>
            <a:r>
              <a:rPr lang="en-US" b="1" u="sng" dirty="0">
                <a:latin typeface="Garamond" charset="0"/>
                <a:ea typeface="Garamond" charset="0"/>
                <a:cs typeface="Garamond" charset="0"/>
              </a:rPr>
              <a:t>Minimum: yarn.scheduler.minimum-allocation-</a:t>
            </a:r>
            <a:r>
              <a:rPr lang="en-US" b="1" u="sng" dirty="0" err="1">
                <a:latin typeface="Garamond" charset="0"/>
                <a:ea typeface="Garamond" charset="0"/>
                <a:cs typeface="Garamond" charset="0"/>
              </a:rPr>
              <a:t>mb</a:t>
            </a:r>
            <a:endParaRPr lang="en-US" b="1" u="sng" dirty="0">
              <a:latin typeface="Garamond" charset="0"/>
              <a:ea typeface="Garamond" charset="0"/>
              <a:cs typeface="Garamond" charset="0"/>
            </a:endParaRPr>
          </a:p>
          <a:p>
            <a:pPr lvl="1"/>
            <a:r>
              <a:rPr lang="en-US" sz="1500" b="1" u="sng" dirty="0">
                <a:latin typeface="Garamond" charset="0"/>
                <a:ea typeface="Garamond" charset="0"/>
                <a:cs typeface="Garamond" charset="0"/>
              </a:rPr>
              <a:t>Maximum: yarn.scheduler.maximum-allocation-</a:t>
            </a:r>
            <a:r>
              <a:rPr lang="en-US" sz="1500" b="1" u="sng" dirty="0" err="1">
                <a:latin typeface="Garamond" charset="0"/>
                <a:ea typeface="Garamond" charset="0"/>
                <a:cs typeface="Garamond" charset="0"/>
              </a:rPr>
              <a:t>mb</a:t>
            </a:r>
            <a:endParaRPr lang="en-US" sz="1500" b="1" u="sng" dirty="0">
              <a:latin typeface="Garamond" charset="0"/>
              <a:ea typeface="Garamond" charset="0"/>
              <a:cs typeface="Garamond" charset="0"/>
            </a:endParaRPr>
          </a:p>
          <a:p>
            <a:r>
              <a:rPr lang="en-US" dirty="0">
                <a:latin typeface="Garamond" charset="0"/>
                <a:ea typeface="Garamond" charset="0"/>
                <a:cs typeface="Garamond" charset="0"/>
              </a:rPr>
              <a:t>YARN Container VCore Sizing</a:t>
            </a:r>
          </a:p>
          <a:p>
            <a:pPr lvl="1"/>
            <a:r>
              <a:rPr lang="en-US" sz="1500" b="1" u="sng" dirty="0">
                <a:latin typeface="Garamond" charset="0"/>
                <a:ea typeface="Garamond" charset="0"/>
                <a:cs typeface="Garamond" charset="0"/>
              </a:rPr>
              <a:t>Minimum: yarn.scheduler.minimum-allocation-vcores</a:t>
            </a:r>
          </a:p>
          <a:p>
            <a:pPr lvl="1"/>
            <a:r>
              <a:rPr lang="en-US" sz="1500" b="1" u="sng" dirty="0">
                <a:latin typeface="Garamond" charset="0"/>
                <a:ea typeface="Garamond" charset="0"/>
                <a:cs typeface="Garamond" charset="0"/>
              </a:rPr>
              <a:t>Maximum: yarn.scheduler.maximum-allocation-vcores</a:t>
            </a:r>
          </a:p>
          <a:p>
            <a:r>
              <a:rPr lang="en-US" dirty="0">
                <a:latin typeface="Garamond" charset="0"/>
                <a:ea typeface="Garamond" charset="0"/>
                <a:cs typeface="Garamond" charset="0"/>
              </a:rPr>
              <a:t>YARN Container Allocation Size Increments</a:t>
            </a:r>
          </a:p>
          <a:p>
            <a:pPr lvl="1"/>
            <a:r>
              <a:rPr lang="en-US" sz="1500" b="1" u="sng" dirty="0">
                <a:latin typeface="Garamond" charset="0"/>
                <a:ea typeface="Garamond" charset="0"/>
                <a:cs typeface="Garamond" charset="0"/>
              </a:rPr>
              <a:t>Memory Increment: yarn.scheduler.increment-allocation-</a:t>
            </a:r>
            <a:r>
              <a:rPr lang="en-US" sz="1500" b="1" u="sng" dirty="0" err="1">
                <a:latin typeface="Garamond" charset="0"/>
                <a:ea typeface="Garamond" charset="0"/>
                <a:cs typeface="Garamond" charset="0"/>
              </a:rPr>
              <a:t>mb</a:t>
            </a:r>
            <a:endParaRPr lang="en-US" sz="1500" b="1" u="sng" dirty="0">
              <a:latin typeface="Garamond" charset="0"/>
              <a:ea typeface="Garamond" charset="0"/>
              <a:cs typeface="Garamond" charset="0"/>
            </a:endParaRPr>
          </a:p>
          <a:p>
            <a:pPr lvl="1"/>
            <a:r>
              <a:rPr lang="en-US" sz="1500" b="1" u="sng" dirty="0">
                <a:latin typeface="Garamond" charset="0"/>
                <a:ea typeface="Garamond" charset="0"/>
                <a:cs typeface="Garamond" charset="0"/>
              </a:rPr>
              <a:t>VCore Increment: yarn.scheduler.increment-allocation-vcores</a:t>
            </a:r>
          </a:p>
          <a:p>
            <a:r>
              <a:rPr lang="en-US" dirty="0">
                <a:latin typeface="Garamond" charset="0"/>
                <a:ea typeface="Garamond" charset="0"/>
                <a:cs typeface="Garamond" charset="0"/>
              </a:rPr>
              <a:t>Restrictions and recommendations for Container values:</a:t>
            </a:r>
          </a:p>
          <a:p>
            <a:r>
              <a:rPr lang="en-US" dirty="0">
                <a:latin typeface="Garamond" charset="0"/>
                <a:ea typeface="Garamond" charset="0"/>
                <a:cs typeface="Garamond" charset="0"/>
              </a:rPr>
              <a:t>Memory properties:</a:t>
            </a:r>
          </a:p>
          <a:p>
            <a:pPr lvl="1"/>
            <a:r>
              <a:rPr lang="en-US" sz="1500" b="1" u="sng" dirty="0">
                <a:latin typeface="Garamond" charset="0"/>
                <a:ea typeface="Garamond" charset="0"/>
                <a:cs typeface="Garamond" charset="0"/>
              </a:rPr>
              <a:t>Minimum required value of 0 for yarn.scheduler.minimum-allocation-</a:t>
            </a:r>
            <a:r>
              <a:rPr lang="en-US" sz="1500" b="1" u="sng" dirty="0" err="1">
                <a:latin typeface="Garamond" charset="0"/>
                <a:ea typeface="Garamond" charset="0"/>
                <a:cs typeface="Garamond" charset="0"/>
              </a:rPr>
              <a:t>mb</a:t>
            </a:r>
            <a:r>
              <a:rPr lang="en-US" sz="1500" b="1" u="sng" dirty="0">
                <a:latin typeface="Garamond" charset="0"/>
                <a:ea typeface="Garamond" charset="0"/>
                <a:cs typeface="Garamond" charset="0"/>
              </a:rPr>
              <a:t>.</a:t>
            </a:r>
          </a:p>
          <a:p>
            <a:pPr lvl="1"/>
            <a:r>
              <a:rPr lang="en-US" dirty="0">
                <a:latin typeface="Garamond" charset="0"/>
                <a:ea typeface="Garamond" charset="0"/>
                <a:cs typeface="Garamond" charset="0"/>
              </a:rPr>
              <a:t>Any of the memory sizing properties must be less than or equal to yarn.nodemanager.resource.memory-mb.</a:t>
            </a:r>
          </a:p>
          <a:p>
            <a:pPr lvl="1"/>
            <a:r>
              <a:rPr lang="en-US" dirty="0">
                <a:latin typeface="Garamond" charset="0"/>
                <a:ea typeface="Garamond" charset="0"/>
                <a:cs typeface="Garamond" charset="0"/>
              </a:rPr>
              <a:t>Maximum value must be greater than or equal to the minimum value.</a:t>
            </a:r>
          </a:p>
          <a:p>
            <a:r>
              <a:rPr lang="en-US" dirty="0">
                <a:latin typeface="Garamond" charset="0"/>
                <a:ea typeface="Garamond" charset="0"/>
                <a:cs typeface="Garamond" charset="0"/>
              </a:rPr>
              <a:t>VCore properties:</a:t>
            </a:r>
          </a:p>
          <a:p>
            <a:pPr lvl="1"/>
            <a:r>
              <a:rPr lang="en-US" sz="1500" b="1" u="sng" dirty="0">
                <a:latin typeface="Garamond" charset="0"/>
                <a:ea typeface="Garamond" charset="0"/>
                <a:cs typeface="Garamond" charset="0"/>
              </a:rPr>
              <a:t>Minimum required value of 0 for yarn.scheduler.minimum-allocation-vcores.</a:t>
            </a:r>
          </a:p>
          <a:p>
            <a:pPr lvl="1"/>
            <a:r>
              <a:rPr lang="en-US" dirty="0">
                <a:latin typeface="Garamond" charset="0"/>
                <a:ea typeface="Garamond" charset="0"/>
                <a:cs typeface="Garamond" charset="0"/>
              </a:rPr>
              <a:t>Any of the vcore sizing properties must be less than or equal to yarn.nodemanager.resource.vcores.</a:t>
            </a:r>
          </a:p>
          <a:p>
            <a:pPr lvl="1"/>
            <a:r>
              <a:rPr lang="en-US" dirty="0">
                <a:latin typeface="Garamond" charset="0"/>
                <a:ea typeface="Garamond" charset="0"/>
                <a:cs typeface="Garamond" charset="0"/>
              </a:rPr>
              <a:t>Maximum value must be greater than or equal to the minimum value.</a:t>
            </a:r>
          </a:p>
          <a:p>
            <a:pPr lvl="1"/>
            <a:r>
              <a:rPr lang="en-US" u="sng" dirty="0">
                <a:latin typeface="Garamond" charset="0"/>
                <a:ea typeface="Garamond" charset="0"/>
                <a:cs typeface="Garamond" charset="0"/>
              </a:rPr>
              <a:t>Recommended value of 1 for yarn.scheduler.increment-allocation-vcores.</a:t>
            </a:r>
            <a:r>
              <a:rPr lang="en-US" dirty="0">
                <a:latin typeface="Garamond" charset="0"/>
                <a:ea typeface="Garamond" charset="0"/>
                <a:cs typeface="Garamond" charset="0"/>
              </a:rPr>
              <a:t> Higher values will likely be wasteful.</a:t>
            </a:r>
          </a:p>
          <a:p>
            <a:endParaRPr lang="en-US" dirty="0"/>
          </a:p>
        </p:txBody>
      </p:sp>
    </p:spTree>
    <p:extLst>
      <p:ext uri="{BB962C8B-B14F-4D97-AF65-F5344CB8AC3E}">
        <p14:creationId xmlns:p14="http://schemas.microsoft.com/office/powerpoint/2010/main" val="1077213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34" y="153619"/>
            <a:ext cx="10460736" cy="527868"/>
          </a:xfrm>
        </p:spPr>
        <p:txBody>
          <a:bodyPr>
            <a:normAutofit fontScale="90000"/>
          </a:bodyPr>
          <a:lstStyle/>
          <a:p>
            <a:r>
              <a:rPr lang="en-US" dirty="0"/>
              <a:t>MapReduce Configuration</a:t>
            </a:r>
          </a:p>
        </p:txBody>
      </p:sp>
      <p:sp>
        <p:nvSpPr>
          <p:cNvPr id="3" name="Content Placeholder 2"/>
          <p:cNvSpPr>
            <a:spLocks noGrp="1"/>
          </p:cNvSpPr>
          <p:nvPr>
            <p:ph idx="1"/>
          </p:nvPr>
        </p:nvSpPr>
        <p:spPr>
          <a:xfrm>
            <a:off x="103516" y="797357"/>
            <a:ext cx="11834889" cy="5913993"/>
          </a:xfrm>
        </p:spPr>
        <p:txBody>
          <a:bodyPr>
            <a:normAutofit/>
          </a:bodyPr>
          <a:lstStyle/>
          <a:p>
            <a:r>
              <a:rPr lang="en-US" dirty="0">
                <a:latin typeface="Garamond" charset="0"/>
                <a:ea typeface="Garamond" charset="0"/>
                <a:cs typeface="Garamond" charset="0"/>
              </a:rPr>
              <a:t>I</a:t>
            </a:r>
            <a:r>
              <a:rPr lang="en-US" dirty="0" smtClean="0">
                <a:latin typeface="Garamond" charset="0"/>
                <a:ea typeface="Garamond" charset="0"/>
                <a:cs typeface="Garamond" charset="0"/>
              </a:rPr>
              <a:t>n </a:t>
            </a:r>
            <a:r>
              <a:rPr lang="en-US" dirty="0">
                <a:latin typeface="Garamond" charset="0"/>
                <a:ea typeface="Garamond" charset="0"/>
                <a:cs typeface="Garamond" charset="0"/>
              </a:rPr>
              <a:t>YARN it’s possible to do some very easy misconfiguration. If the Container memory request minimum (</a:t>
            </a:r>
            <a:r>
              <a:rPr lang="en-US" b="1" u="sng" dirty="0">
                <a:latin typeface="Garamond" charset="0"/>
                <a:ea typeface="Garamond" charset="0"/>
                <a:cs typeface="Garamond" charset="0"/>
              </a:rPr>
              <a:t>yarn.scheduler.minimum-allocation-</a:t>
            </a:r>
            <a:r>
              <a:rPr lang="en-US" b="1" u="sng" dirty="0" err="1">
                <a:latin typeface="Garamond" charset="0"/>
                <a:ea typeface="Garamond" charset="0"/>
                <a:cs typeface="Garamond" charset="0"/>
              </a:rPr>
              <a:t>mb</a:t>
            </a:r>
            <a:r>
              <a:rPr lang="en-US" dirty="0">
                <a:latin typeface="Garamond" charset="0"/>
                <a:ea typeface="Garamond" charset="0"/>
                <a:cs typeface="Garamond" charset="0"/>
              </a:rPr>
              <a:t>) is larger than the memory available per node (</a:t>
            </a:r>
            <a:r>
              <a:rPr lang="en-US" b="1" u="sng" dirty="0">
                <a:latin typeface="Garamond" charset="0"/>
                <a:ea typeface="Garamond" charset="0"/>
                <a:cs typeface="Garamond" charset="0"/>
              </a:rPr>
              <a:t>yarn.nodemanager.resource.memory-mb</a:t>
            </a:r>
            <a:r>
              <a:rPr lang="en-US" dirty="0">
                <a:latin typeface="Garamond" charset="0"/>
                <a:ea typeface="Garamond" charset="0"/>
                <a:cs typeface="Garamond" charset="0"/>
              </a:rPr>
              <a:t>), then it would be impossible for YARN to fulfill that request. A similar argument can be made for the Container vcore request minimum</a:t>
            </a:r>
            <a:r>
              <a:rPr lang="en-US" dirty="0" smtClean="0">
                <a:latin typeface="Garamond" charset="0"/>
                <a:ea typeface="Garamond" charset="0"/>
                <a:cs typeface="Garamond" charset="0"/>
              </a:rPr>
              <a:t>.</a:t>
            </a:r>
            <a:endParaRPr lang="en-US" dirty="0" smtClean="0"/>
          </a:p>
          <a:p>
            <a:r>
              <a:rPr lang="en-US" dirty="0">
                <a:latin typeface="Garamond" charset="0"/>
                <a:ea typeface="Garamond" charset="0"/>
                <a:cs typeface="Garamond" charset="0"/>
              </a:rPr>
              <a:t>The Map task memory property is </a:t>
            </a:r>
            <a:r>
              <a:rPr lang="en-US" b="1" u="sng" dirty="0">
                <a:latin typeface="Garamond" charset="0"/>
                <a:ea typeface="Garamond" charset="0"/>
                <a:cs typeface="Garamond" charset="0"/>
              </a:rPr>
              <a:t>mapreduce.map.memory.mb</a:t>
            </a:r>
            <a:r>
              <a:rPr lang="en-US" dirty="0">
                <a:latin typeface="Garamond" charset="0"/>
                <a:ea typeface="Garamond" charset="0"/>
                <a:cs typeface="Garamond" charset="0"/>
              </a:rPr>
              <a:t>. The Reduce task memory property is </a:t>
            </a:r>
            <a:r>
              <a:rPr lang="en-US" b="1" u="sng" dirty="0">
                <a:latin typeface="Garamond" charset="0"/>
                <a:ea typeface="Garamond" charset="0"/>
                <a:cs typeface="Garamond" charset="0"/>
              </a:rPr>
              <a:t>mapreduce.reduce.memory.mb</a:t>
            </a:r>
            <a:r>
              <a:rPr lang="en-US" dirty="0">
                <a:latin typeface="Garamond" charset="0"/>
                <a:ea typeface="Garamond" charset="0"/>
                <a:cs typeface="Garamond" charset="0"/>
              </a:rPr>
              <a:t>. </a:t>
            </a:r>
            <a:r>
              <a:rPr lang="en-US" dirty="0">
                <a:latin typeface="Garamond" charset="0"/>
                <a:ea typeface="Garamond" charset="0"/>
                <a:cs typeface="Garamond" charset="0"/>
              </a:rPr>
              <a:t>Since both types of tasks must fit within a Container, the value should be less than the Container maximum size. </a:t>
            </a:r>
            <a:endParaRPr lang="en-US" dirty="0" smtClean="0">
              <a:latin typeface="Garamond" charset="0"/>
              <a:ea typeface="Garamond" charset="0"/>
              <a:cs typeface="Garamond" charset="0"/>
            </a:endParaRPr>
          </a:p>
          <a:p>
            <a:r>
              <a:rPr lang="en-US" dirty="0" smtClean="0">
                <a:latin typeface="Garamond" charset="0"/>
                <a:ea typeface="Garamond" charset="0"/>
                <a:cs typeface="Garamond" charset="0"/>
              </a:rPr>
              <a:t>Special </a:t>
            </a:r>
            <a:r>
              <a:rPr lang="en-US" dirty="0">
                <a:latin typeface="Garamond" charset="0"/>
                <a:ea typeface="Garamond" charset="0"/>
                <a:cs typeface="Garamond" charset="0"/>
              </a:rPr>
              <a:t>Case: Application Memory Memory Configuration</a:t>
            </a:r>
          </a:p>
          <a:p>
            <a:r>
              <a:rPr lang="en-US" dirty="0">
                <a:latin typeface="Garamond" charset="0"/>
                <a:ea typeface="Garamond" charset="0"/>
                <a:cs typeface="Garamond" charset="0"/>
              </a:rPr>
              <a:t>The property </a:t>
            </a:r>
            <a:r>
              <a:rPr lang="en-US" b="1" u="sng" dirty="0">
                <a:latin typeface="Garamond" charset="0"/>
                <a:ea typeface="Garamond" charset="0"/>
                <a:cs typeface="Garamond" charset="0"/>
              </a:rPr>
              <a:t>yarn.app.mapreduce.am.resource.mb </a:t>
            </a:r>
            <a:r>
              <a:rPr lang="en-US" dirty="0">
                <a:latin typeface="Garamond" charset="0"/>
                <a:ea typeface="Garamond" charset="0"/>
                <a:cs typeface="Garamond" charset="0"/>
              </a:rPr>
              <a:t>is used to set the memory size for the ApplicationMaster. </a:t>
            </a:r>
            <a:r>
              <a:rPr lang="en-US" dirty="0">
                <a:latin typeface="Garamond" charset="0"/>
                <a:ea typeface="Garamond" charset="0"/>
                <a:cs typeface="Garamond" charset="0"/>
              </a:rPr>
              <a:t>Since the ApplicationMaster must fit within a container, the property should be less than the Container maximum.</a:t>
            </a:r>
          </a:p>
          <a:p>
            <a:r>
              <a:rPr lang="en-US" u="sng" dirty="0"/>
              <a:t>Scheduling in </a:t>
            </a:r>
            <a:r>
              <a:rPr lang="en-US" u="sng" dirty="0" smtClean="0"/>
              <a:t>YARN</a:t>
            </a:r>
            <a:endParaRPr lang="en-US" u="sng" dirty="0"/>
          </a:p>
          <a:p>
            <a:r>
              <a:rPr lang="en-US" dirty="0">
                <a:latin typeface="Garamond" charset="0"/>
                <a:ea typeface="Garamond" charset="0"/>
                <a:cs typeface="Garamond" charset="0"/>
              </a:rPr>
              <a:t>The ResourceManager (RM) tracks resources on a cluster, and assigns them to applications that need them. The scheduler is that part of the RM that does this matching honoring organizational policies on sharing resources. Please note that:</a:t>
            </a:r>
          </a:p>
          <a:p>
            <a:r>
              <a:rPr lang="en-US" dirty="0">
                <a:latin typeface="Garamond" charset="0"/>
                <a:ea typeface="Garamond" charset="0"/>
                <a:cs typeface="Garamond" charset="0"/>
              </a:rPr>
              <a:t>YARN uses queues to share resources among multiple tenants. </a:t>
            </a:r>
          </a:p>
          <a:p>
            <a:r>
              <a:rPr lang="en-US" dirty="0">
                <a:latin typeface="Garamond" charset="0"/>
                <a:ea typeface="Garamond" charset="0"/>
                <a:cs typeface="Garamond" charset="0"/>
              </a:rPr>
              <a:t>The ApplicationMaster (AM) tracks each task’s resource requirements and coordinates container requests. This approach allows better scaling since the RM/scheduler doesn’t need to track all containers running on the cluster.</a:t>
            </a:r>
          </a:p>
          <a:p>
            <a:endParaRPr lang="en-US" dirty="0">
              <a:latin typeface="Garamond" charset="0"/>
              <a:ea typeface="Garamond" charset="0"/>
              <a:cs typeface="Garamond" charset="0"/>
            </a:endParaRPr>
          </a:p>
        </p:txBody>
      </p:sp>
    </p:spTree>
    <p:extLst>
      <p:ext uri="{BB962C8B-B14F-4D97-AF65-F5344CB8AC3E}">
        <p14:creationId xmlns:p14="http://schemas.microsoft.com/office/powerpoint/2010/main" val="205912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34" y="153619"/>
            <a:ext cx="10460736" cy="527868"/>
          </a:xfrm>
        </p:spPr>
        <p:txBody>
          <a:bodyPr>
            <a:normAutofit fontScale="90000"/>
          </a:bodyPr>
          <a:lstStyle/>
          <a:p>
            <a:r>
              <a:rPr lang="en-US" dirty="0" smtClean="0"/>
              <a:t>SCHEDULERS &amp; QUEUES </a:t>
            </a:r>
            <a:endParaRPr lang="en-US" dirty="0"/>
          </a:p>
        </p:txBody>
      </p:sp>
      <p:sp>
        <p:nvSpPr>
          <p:cNvPr id="3" name="Content Placeholder 2"/>
          <p:cNvSpPr>
            <a:spLocks noGrp="1"/>
          </p:cNvSpPr>
          <p:nvPr>
            <p:ph idx="1"/>
          </p:nvPr>
        </p:nvSpPr>
        <p:spPr>
          <a:xfrm>
            <a:off x="103516" y="797357"/>
            <a:ext cx="11834889" cy="5913993"/>
          </a:xfrm>
        </p:spPr>
        <p:txBody>
          <a:bodyPr>
            <a:normAutofit/>
          </a:bodyPr>
          <a:lstStyle/>
          <a:p>
            <a:pPr lvl="1"/>
            <a:r>
              <a:rPr lang="en-US" b="1" u="sng" dirty="0">
                <a:latin typeface="Garamond" charset="0"/>
                <a:ea typeface="Garamond" charset="0"/>
                <a:cs typeface="Garamond" charset="0"/>
              </a:rPr>
              <a:t>Fair </a:t>
            </a:r>
            <a:r>
              <a:rPr lang="en-US" b="1" u="sng" dirty="0" smtClean="0">
                <a:latin typeface="Garamond" charset="0"/>
                <a:ea typeface="Garamond" charset="0"/>
                <a:cs typeface="Garamond" charset="0"/>
              </a:rPr>
              <a:t>Scheduler :- </a:t>
            </a:r>
          </a:p>
          <a:p>
            <a:r>
              <a:rPr lang="en-US" dirty="0" smtClean="0">
                <a:latin typeface="Garamond" charset="0"/>
                <a:ea typeface="Garamond" charset="0"/>
                <a:cs typeface="Garamond" charset="0"/>
              </a:rPr>
              <a:t>The Fair Scheduler is a popular choice (recommended by Cloudera) among the schedulers YARN supports. In its simplest form, </a:t>
            </a:r>
            <a:r>
              <a:rPr lang="en-US" u="sng" dirty="0" smtClean="0">
                <a:latin typeface="Garamond" charset="0"/>
                <a:ea typeface="Garamond" charset="0"/>
                <a:cs typeface="Garamond" charset="0"/>
              </a:rPr>
              <a:t>it shares resources fairly among all jobs running on the cluster</a:t>
            </a:r>
            <a:r>
              <a:rPr lang="en-US" dirty="0" smtClean="0">
                <a:latin typeface="Garamond" charset="0"/>
                <a:ea typeface="Garamond" charset="0"/>
                <a:cs typeface="Garamond" charset="0"/>
              </a:rPr>
              <a:t>.</a:t>
            </a:r>
          </a:p>
          <a:p>
            <a:pPr lvl="1"/>
            <a:r>
              <a:rPr lang="en-US" b="1" u="sng" dirty="0" smtClean="0">
                <a:latin typeface="Garamond" charset="0"/>
                <a:ea typeface="Garamond" charset="0"/>
                <a:cs typeface="Garamond" charset="0"/>
              </a:rPr>
              <a:t>Introducing Queues :- </a:t>
            </a:r>
            <a:endParaRPr lang="en-US" b="1" u="sng" dirty="0">
              <a:latin typeface="Garamond" charset="0"/>
              <a:ea typeface="Garamond" charset="0"/>
              <a:cs typeface="Garamond" charset="0"/>
            </a:endParaRPr>
          </a:p>
          <a:p>
            <a:r>
              <a:rPr lang="en-US" dirty="0">
                <a:latin typeface="Garamond" charset="0"/>
                <a:ea typeface="Garamond" charset="0"/>
                <a:cs typeface="Garamond" charset="0"/>
              </a:rPr>
              <a:t>Queues are the organizing structure for YARN schedulers, allowing multiple tenants to share the cluster. As applications are submitted to YARN, they are assigned to a queue by the scheduler. The root queue is the parent of all queues. </a:t>
            </a:r>
            <a:r>
              <a:rPr lang="en-US" dirty="0">
                <a:latin typeface="Garamond" charset="0"/>
                <a:ea typeface="Garamond" charset="0"/>
                <a:cs typeface="Garamond" charset="0"/>
              </a:rPr>
              <a:t>All other queues are each a child of the root queue or another queue (also called hierarchical queues</a:t>
            </a:r>
            <a:r>
              <a:rPr lang="en-US" dirty="0" smtClean="0">
                <a:latin typeface="Garamond" charset="0"/>
                <a:ea typeface="Garamond" charset="0"/>
                <a:cs typeface="Garamond" charset="0"/>
              </a:rPr>
              <a:t>).</a:t>
            </a:r>
          </a:p>
          <a:p>
            <a:endParaRPr lang="en-US" dirty="0" smtClean="0"/>
          </a:p>
          <a:p>
            <a:endParaRPr lang="en-US" dirty="0"/>
          </a:p>
          <a:p>
            <a:endParaRPr lang="en-US" dirty="0" smtClean="0"/>
          </a:p>
          <a:p>
            <a:endParaRPr lang="en-US" dirty="0"/>
          </a:p>
          <a:p>
            <a:endParaRPr lang="en-US" dirty="0" smtClean="0"/>
          </a:p>
          <a:p>
            <a:r>
              <a:rPr lang="en-US" dirty="0">
                <a:latin typeface="Garamond" charset="0"/>
                <a:ea typeface="Garamond" charset="0"/>
                <a:cs typeface="Garamond" charset="0"/>
              </a:rPr>
              <a:t>Figure </a:t>
            </a:r>
            <a:r>
              <a:rPr lang="en-US" dirty="0">
                <a:latin typeface="Garamond" charset="0"/>
                <a:ea typeface="Garamond" charset="0"/>
                <a:cs typeface="Garamond" charset="0"/>
              </a:rPr>
              <a:t>1 presents a basic Fair Scheduler example of fair-</a:t>
            </a:r>
            <a:r>
              <a:rPr lang="en-US" dirty="0" err="1">
                <a:latin typeface="Garamond" charset="0"/>
                <a:ea typeface="Garamond" charset="0"/>
                <a:cs typeface="Garamond" charset="0"/>
              </a:rPr>
              <a:t>scheduler.xml</a:t>
            </a:r>
            <a:r>
              <a:rPr lang="en-US" dirty="0">
                <a:latin typeface="Garamond" charset="0"/>
                <a:ea typeface="Garamond" charset="0"/>
                <a:cs typeface="Garamond" charset="0"/>
              </a:rPr>
              <a:t> and </a:t>
            </a:r>
            <a:r>
              <a:rPr lang="en-US" dirty="0">
                <a:latin typeface="Garamond" charset="0"/>
                <a:ea typeface="Garamond" charset="0"/>
                <a:cs typeface="Garamond" charset="0"/>
              </a:rPr>
              <a:t>a </a:t>
            </a:r>
            <a:r>
              <a:rPr lang="en-US" dirty="0">
                <a:latin typeface="Garamond" charset="0"/>
                <a:ea typeface="Garamond" charset="0"/>
                <a:cs typeface="Garamond" charset="0"/>
              </a:rPr>
              <a:t>graphical representation of each queue’s share of the cluster.</a:t>
            </a:r>
          </a:p>
          <a:p>
            <a:r>
              <a:rPr lang="en-US" dirty="0">
                <a:latin typeface="Garamond" charset="0"/>
                <a:ea typeface="Garamond" charset="0"/>
                <a:cs typeface="Garamond" charset="0"/>
              </a:rPr>
              <a:t>There are four departmental queues (marketing, sales, </a:t>
            </a:r>
            <a:r>
              <a:rPr lang="en-US" dirty="0" smtClean="0">
                <a:latin typeface="Garamond" charset="0"/>
                <a:ea typeface="Garamond" charset="0"/>
                <a:cs typeface="Garamond" charset="0"/>
              </a:rPr>
              <a:t>data science, </a:t>
            </a:r>
            <a:r>
              <a:rPr lang="en-US" dirty="0">
                <a:latin typeface="Garamond" charset="0"/>
                <a:ea typeface="Garamond" charset="0"/>
                <a:cs typeface="Garamond" charset="0"/>
              </a:rPr>
              <a:t>and admin).</a:t>
            </a:r>
          </a:p>
          <a:p>
            <a:r>
              <a:rPr lang="en-US" dirty="0">
                <a:latin typeface="Garamond" charset="0"/>
                <a:ea typeface="Garamond" charset="0"/>
                <a:cs typeface="Garamond" charset="0"/>
              </a:rPr>
              <a:t>There is a special admin queue that that users fred or greg, who are assumed to be administrators, can use.</a:t>
            </a:r>
          </a:p>
          <a:p>
            <a:endParaRPr lang="en-US" dirty="0">
              <a:latin typeface="Garamond" charset="0"/>
              <a:ea typeface="Garamond" charset="0"/>
              <a:cs typeface="Garamond" charset="0"/>
            </a:endParaRPr>
          </a:p>
          <a:p>
            <a:endParaRPr lang="en-US" dirty="0">
              <a:latin typeface="Garamond" charset="0"/>
              <a:ea typeface="Garamond" charset="0"/>
              <a:cs typeface="Garamond" charset="0"/>
            </a:endParaRPr>
          </a:p>
        </p:txBody>
      </p:sp>
      <p:pic>
        <p:nvPicPr>
          <p:cNvPr id="4" name="Picture 3"/>
          <p:cNvPicPr>
            <a:picLocks noChangeAspect="1"/>
          </p:cNvPicPr>
          <p:nvPr/>
        </p:nvPicPr>
        <p:blipFill>
          <a:blip r:embed="rId2"/>
          <a:stretch>
            <a:fillRect/>
          </a:stretch>
        </p:blipFill>
        <p:spPr>
          <a:xfrm>
            <a:off x="3036498" y="3148642"/>
            <a:ext cx="6107501" cy="1915064"/>
          </a:xfrm>
          <a:prstGeom prst="rect">
            <a:avLst/>
          </a:prstGeom>
        </p:spPr>
      </p:pic>
    </p:spTree>
    <p:extLst>
      <p:ext uri="{BB962C8B-B14F-4D97-AF65-F5344CB8AC3E}">
        <p14:creationId xmlns:p14="http://schemas.microsoft.com/office/powerpoint/2010/main" val="1358161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34" y="153619"/>
            <a:ext cx="10460736" cy="527868"/>
          </a:xfrm>
        </p:spPr>
        <p:txBody>
          <a:bodyPr>
            <a:normAutofit fontScale="90000"/>
          </a:bodyPr>
          <a:lstStyle/>
          <a:p>
            <a:r>
              <a:rPr lang="en-US" dirty="0" smtClean="0"/>
              <a:t>QUEUE NAMING </a:t>
            </a:r>
            <a:r>
              <a:rPr lang="mr-IN" dirty="0" smtClean="0"/>
              <a:t>–</a:t>
            </a:r>
            <a:r>
              <a:rPr lang="en-US" dirty="0" smtClean="0"/>
              <a:t> WEIGHTS - SCHEDULING</a:t>
            </a:r>
            <a:endParaRPr lang="en-US" dirty="0"/>
          </a:p>
        </p:txBody>
      </p:sp>
      <p:sp>
        <p:nvSpPr>
          <p:cNvPr id="3" name="Content Placeholder 2"/>
          <p:cNvSpPr>
            <a:spLocks noGrp="1"/>
          </p:cNvSpPr>
          <p:nvPr>
            <p:ph idx="1"/>
          </p:nvPr>
        </p:nvSpPr>
        <p:spPr>
          <a:xfrm>
            <a:off x="103516" y="797357"/>
            <a:ext cx="11834889" cy="5913993"/>
          </a:xfrm>
        </p:spPr>
        <p:txBody>
          <a:bodyPr>
            <a:normAutofit/>
          </a:bodyPr>
          <a:lstStyle/>
          <a:p>
            <a:endParaRPr lang="en-US" dirty="0">
              <a:latin typeface="Garamond" charset="0"/>
              <a:ea typeface="Garamond" charset="0"/>
              <a:cs typeface="Garamond" charset="0"/>
            </a:endParaRPr>
          </a:p>
          <a:p>
            <a:endParaRPr lang="en-US" dirty="0">
              <a:latin typeface="Garamond" charset="0"/>
              <a:ea typeface="Garamond" charset="0"/>
              <a:cs typeface="Garamond" charset="0"/>
            </a:endParaRPr>
          </a:p>
        </p:txBody>
      </p:sp>
      <p:sp>
        <p:nvSpPr>
          <p:cNvPr id="6" name="TextBox 5"/>
          <p:cNvSpPr txBox="1"/>
          <p:nvPr/>
        </p:nvSpPr>
        <p:spPr>
          <a:xfrm>
            <a:off x="103516" y="797357"/>
            <a:ext cx="11947586" cy="7294305"/>
          </a:xfrm>
          <a:prstGeom prst="rect">
            <a:avLst/>
          </a:prstGeom>
          <a:noFill/>
        </p:spPr>
        <p:txBody>
          <a:bodyPr wrap="square" rtlCol="0">
            <a:spAutoFit/>
          </a:bodyPr>
          <a:lstStyle/>
          <a:p>
            <a:r>
              <a:rPr lang="en-US" dirty="0">
                <a:latin typeface="Garamond" charset="0"/>
                <a:ea typeface="Garamond" charset="0"/>
                <a:cs typeface="Garamond" charset="0"/>
              </a:rPr>
              <a:t>One level of queues allows sharing the cluster along one dimension (</a:t>
            </a:r>
            <a:r>
              <a:rPr lang="en-US" b="1" u="sng" dirty="0">
                <a:latin typeface="Garamond" charset="0"/>
                <a:ea typeface="Garamond" charset="0"/>
                <a:cs typeface="Garamond" charset="0"/>
              </a:rPr>
              <a:t>e.g. one queue per team</a:t>
            </a:r>
            <a:r>
              <a:rPr lang="en-US" dirty="0">
                <a:latin typeface="Garamond" charset="0"/>
                <a:ea typeface="Garamond" charset="0"/>
                <a:cs typeface="Garamond" charset="0"/>
              </a:rPr>
              <a:t>), but it is common to share clusters among multiple dimensions (</a:t>
            </a:r>
            <a:r>
              <a:rPr lang="en-US" b="1" u="sng" dirty="0">
                <a:latin typeface="Garamond" charset="0"/>
                <a:ea typeface="Garamond" charset="0"/>
                <a:cs typeface="Garamond" charset="0"/>
              </a:rPr>
              <a:t>e.g. per-team and priority</a:t>
            </a:r>
            <a:r>
              <a:rPr lang="en-US" dirty="0">
                <a:latin typeface="Garamond" charset="0"/>
                <a:ea typeface="Garamond" charset="0"/>
                <a:cs typeface="Garamond" charset="0"/>
              </a:rPr>
              <a:t>). Fair Scheduler allows nesting queues to form a hierarchical queue structure, where each level could correspond to a dimension under its parent queue</a:t>
            </a:r>
            <a:r>
              <a:rPr lang="en-US" dirty="0" smtClean="0">
                <a:latin typeface="Garamond" charset="0"/>
                <a:ea typeface="Garamond" charset="0"/>
                <a:cs typeface="Garamond" charset="0"/>
              </a:rPr>
              <a:t>.</a:t>
            </a:r>
          </a:p>
          <a:p>
            <a:r>
              <a:rPr lang="en-US" dirty="0" smtClean="0">
                <a:latin typeface="Garamond" charset="0"/>
                <a:ea typeface="Garamond" charset="0"/>
                <a:cs typeface="Garamond" charset="0"/>
              </a:rPr>
              <a:t>Figure 2 below shows resources shared along team and priority dimensions. The </a:t>
            </a:r>
            <a:r>
              <a:rPr lang="en-US" dirty="0">
                <a:latin typeface="Garamond" charset="0"/>
                <a:ea typeface="Garamond" charset="0"/>
                <a:cs typeface="Garamond" charset="0"/>
              </a:rPr>
              <a:t>first level corresponds to the team (</a:t>
            </a:r>
            <a:r>
              <a:rPr lang="en-US" b="1" u="sng" dirty="0">
                <a:latin typeface="Garamond" charset="0"/>
                <a:ea typeface="Garamond" charset="0"/>
                <a:cs typeface="Garamond" charset="0"/>
              </a:rPr>
              <a:t>e.g. root.datascience</a:t>
            </a:r>
            <a:r>
              <a:rPr lang="en-US" dirty="0">
                <a:latin typeface="Garamond" charset="0"/>
                <a:ea typeface="Garamond" charset="0"/>
                <a:cs typeface="Garamond" charset="0"/>
              </a:rPr>
              <a:t>), and each first-level queue could have a high- and low-priority child queues for jobs from that specific team (e.</a:t>
            </a:r>
            <a:r>
              <a:rPr lang="en-US" b="1" u="sng" dirty="0">
                <a:latin typeface="Garamond" charset="0"/>
                <a:ea typeface="Garamond" charset="0"/>
                <a:cs typeface="Garamond" charset="0"/>
              </a:rPr>
              <a:t>g. root.datascience.short_jobs</a:t>
            </a:r>
            <a:r>
              <a:rPr lang="en-US" dirty="0">
                <a:latin typeface="Garamond" charset="0"/>
                <a:ea typeface="Garamond" charset="0"/>
                <a:cs typeface="Garamond" charset="0"/>
              </a:rPr>
              <a:t> and </a:t>
            </a:r>
            <a:r>
              <a:rPr lang="en-US" b="1" u="sng" dirty="0">
                <a:latin typeface="Garamond" charset="0"/>
                <a:ea typeface="Garamond" charset="0"/>
                <a:cs typeface="Garamond" charset="0"/>
              </a:rPr>
              <a:t>root.datascience.best_effort_jobs</a:t>
            </a:r>
            <a:r>
              <a:rPr lang="en-US" dirty="0" smtClean="0">
                <a:latin typeface="Garamond" charset="0"/>
                <a:ea typeface="Garamond" charset="0"/>
                <a:cs typeface="Garamond" charset="0"/>
              </a:rPr>
              <a:t>).</a:t>
            </a:r>
          </a:p>
          <a:p>
            <a:endParaRPr lang="en-US" dirty="0" smtClean="0">
              <a:latin typeface="Garamond" charset="0"/>
              <a:ea typeface="Garamond" charset="0"/>
              <a:cs typeface="Garamond" charset="0"/>
            </a:endParaRPr>
          </a:p>
          <a:p>
            <a:endParaRPr lang="en-US" b="1" u="sng" dirty="0" smtClean="0">
              <a:latin typeface="Garamond" charset="0"/>
              <a:ea typeface="Garamond" charset="0"/>
              <a:cs typeface="Garamond" charset="0"/>
            </a:endParaRPr>
          </a:p>
          <a:p>
            <a:endParaRPr lang="en-US" b="1" u="sng" dirty="0">
              <a:latin typeface="Garamond" charset="0"/>
              <a:ea typeface="Garamond" charset="0"/>
              <a:cs typeface="Garamond" charset="0"/>
            </a:endParaRPr>
          </a:p>
          <a:p>
            <a:endParaRPr lang="en-US" b="1" u="sng" dirty="0" smtClean="0">
              <a:latin typeface="Garamond" charset="0"/>
              <a:ea typeface="Garamond" charset="0"/>
              <a:cs typeface="Garamond" charset="0"/>
            </a:endParaRPr>
          </a:p>
          <a:p>
            <a:endParaRPr lang="en-US" b="1" u="sng" dirty="0">
              <a:latin typeface="Garamond" charset="0"/>
              <a:ea typeface="Garamond" charset="0"/>
              <a:cs typeface="Garamond" charset="0"/>
            </a:endParaRPr>
          </a:p>
          <a:p>
            <a:endParaRPr lang="en-US" b="1" u="sng" dirty="0" smtClean="0">
              <a:latin typeface="Garamond" charset="0"/>
              <a:ea typeface="Garamond" charset="0"/>
              <a:cs typeface="Garamond" charset="0"/>
            </a:endParaRPr>
          </a:p>
          <a:p>
            <a:endParaRPr lang="en-US" b="1" u="sng" dirty="0">
              <a:latin typeface="Garamond" charset="0"/>
              <a:ea typeface="Garamond" charset="0"/>
              <a:cs typeface="Garamond" charset="0"/>
            </a:endParaRPr>
          </a:p>
          <a:p>
            <a:endParaRPr lang="en-US" b="1" u="sng" dirty="0" smtClean="0">
              <a:latin typeface="Garamond" charset="0"/>
              <a:ea typeface="Garamond" charset="0"/>
              <a:cs typeface="Garamond" charset="0"/>
            </a:endParaRPr>
          </a:p>
          <a:p>
            <a:endParaRPr lang="en-US" b="1" u="sng" dirty="0">
              <a:latin typeface="Garamond" charset="0"/>
              <a:ea typeface="Garamond" charset="0"/>
              <a:cs typeface="Garamond" charset="0"/>
            </a:endParaRPr>
          </a:p>
          <a:p>
            <a:r>
              <a:rPr lang="en-US" b="1" u="sng" dirty="0" smtClean="0">
                <a:latin typeface="Garamond" charset="0"/>
                <a:ea typeface="Garamond" charset="0"/>
                <a:cs typeface="Garamond" charset="0"/>
              </a:rPr>
              <a:t>Example </a:t>
            </a:r>
            <a:r>
              <a:rPr lang="en-US" b="1" u="sng" dirty="0">
                <a:latin typeface="Garamond" charset="0"/>
                <a:ea typeface="Garamond" charset="0"/>
                <a:cs typeface="Garamond" charset="0"/>
              </a:rPr>
              <a:t>#1: Weights in a single queue</a:t>
            </a:r>
          </a:p>
          <a:p>
            <a:r>
              <a:rPr lang="en-US" dirty="0">
                <a:latin typeface="Garamond" charset="0"/>
                <a:ea typeface="Garamond" charset="0"/>
                <a:cs typeface="Garamond" charset="0"/>
              </a:rPr>
              <a:t>In the sales queue, there are two child queues: northamerica and europe. </a:t>
            </a:r>
            <a:r>
              <a:rPr lang="en-US" dirty="0">
                <a:latin typeface="Garamond" charset="0"/>
                <a:ea typeface="Garamond" charset="0"/>
                <a:cs typeface="Garamond" charset="0"/>
              </a:rPr>
              <a:t>Each has a weight of 30.0, so the fair share for each of the child queues within sales is effectively 50%.</a:t>
            </a:r>
          </a:p>
          <a:p>
            <a:r>
              <a:rPr lang="en-US" dirty="0">
                <a:latin typeface="Garamond" charset="0"/>
                <a:ea typeface="Garamond" charset="0"/>
                <a:cs typeface="Garamond" charset="0"/>
              </a:rPr>
              <a:t>In the marketing queue, there are two child queues of nonequal weight: reports and website. </a:t>
            </a:r>
            <a:r>
              <a:rPr lang="en-US" u="sng" dirty="0">
                <a:latin typeface="Garamond" charset="0"/>
                <a:ea typeface="Garamond" charset="0"/>
                <a:cs typeface="Garamond" charset="0"/>
              </a:rPr>
              <a:t>This means that jobs in the reports queue are allocated twice as many resources as jobs in the website queue</a:t>
            </a:r>
            <a:r>
              <a:rPr lang="en-US" dirty="0">
                <a:latin typeface="Garamond" charset="0"/>
                <a:ea typeface="Garamond" charset="0"/>
                <a:cs typeface="Garamond" charset="0"/>
              </a:rPr>
              <a:t>. However, together, their weight is still governed by the marketing queue’s weight.</a:t>
            </a:r>
          </a:p>
          <a:p>
            <a:r>
              <a:rPr lang="en-US" dirty="0" smtClean="0"/>
              <a:t/>
            </a:r>
            <a:br>
              <a:rPr lang="en-US" dirty="0" smtClean="0"/>
            </a:br>
            <a:endParaRPr lang="en-US" dirty="0" smtClean="0">
              <a:latin typeface="Garamond" charset="0"/>
              <a:ea typeface="Garamond" charset="0"/>
              <a:cs typeface="Garamond" charset="0"/>
            </a:endParaRPr>
          </a:p>
          <a:p>
            <a:endParaRPr lang="en-US" dirty="0">
              <a:latin typeface="Garamond" charset="0"/>
              <a:ea typeface="Garamond" charset="0"/>
              <a:cs typeface="Garamond" charset="0"/>
            </a:endParaRPr>
          </a:p>
          <a:p>
            <a:endParaRPr lang="en-US" dirty="0">
              <a:latin typeface="Garamond" charset="0"/>
              <a:ea typeface="Garamond" charset="0"/>
              <a:cs typeface="Garamond" charset="0"/>
            </a:endParaRPr>
          </a:p>
          <a:p>
            <a:endParaRPr lang="en-US" dirty="0">
              <a:latin typeface="Garamond" charset="0"/>
              <a:ea typeface="Garamond" charset="0"/>
              <a:cs typeface="Garamond" charset="0"/>
            </a:endParaRPr>
          </a:p>
        </p:txBody>
      </p:sp>
      <p:pic>
        <p:nvPicPr>
          <p:cNvPr id="7" name="Picture 6"/>
          <p:cNvPicPr>
            <a:picLocks noChangeAspect="1"/>
          </p:cNvPicPr>
          <p:nvPr/>
        </p:nvPicPr>
        <p:blipFill>
          <a:blip r:embed="rId2"/>
          <a:stretch>
            <a:fillRect/>
          </a:stretch>
        </p:blipFill>
        <p:spPr>
          <a:xfrm>
            <a:off x="4069152" y="2565042"/>
            <a:ext cx="6040453" cy="2378622"/>
          </a:xfrm>
          <a:prstGeom prst="rect">
            <a:avLst/>
          </a:prstGeom>
        </p:spPr>
      </p:pic>
    </p:spTree>
    <p:extLst>
      <p:ext uri="{BB962C8B-B14F-4D97-AF65-F5344CB8AC3E}">
        <p14:creationId xmlns:p14="http://schemas.microsoft.com/office/powerpoint/2010/main" val="167168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62" y="104667"/>
            <a:ext cx="11512732" cy="923109"/>
          </a:xfrm>
        </p:spPr>
        <p:txBody>
          <a:bodyPr/>
          <a:lstStyle/>
          <a:p>
            <a:r>
              <a:rPr lang="en-US" dirty="0"/>
              <a:t>Fair Scheduler Queue Basics</a:t>
            </a:r>
          </a:p>
        </p:txBody>
      </p:sp>
      <p:sp>
        <p:nvSpPr>
          <p:cNvPr id="3" name="Content Placeholder 2"/>
          <p:cNvSpPr>
            <a:spLocks noGrp="1"/>
          </p:cNvSpPr>
          <p:nvPr>
            <p:ph idx="1"/>
          </p:nvPr>
        </p:nvSpPr>
        <p:spPr>
          <a:xfrm>
            <a:off x="78377" y="1288869"/>
            <a:ext cx="11512732" cy="5225141"/>
          </a:xfrm>
        </p:spPr>
        <p:txBody>
          <a:bodyPr>
            <a:normAutofit fontScale="77500" lnSpcReduction="20000"/>
          </a:bodyPr>
          <a:lstStyle/>
          <a:p>
            <a:r>
              <a:rPr lang="en-US" b="1" u="sng" dirty="0">
                <a:latin typeface="Garamond" charset="0"/>
                <a:ea typeface="Garamond" charset="0"/>
                <a:cs typeface="Garamond" charset="0"/>
              </a:rPr>
              <a:t>Queue </a:t>
            </a:r>
            <a:r>
              <a:rPr lang="en-US" b="1" u="sng" dirty="0" smtClean="0">
                <a:latin typeface="Garamond" charset="0"/>
                <a:ea typeface="Garamond" charset="0"/>
                <a:cs typeface="Garamond" charset="0"/>
              </a:rPr>
              <a:t>Properties :-</a:t>
            </a:r>
            <a:endParaRPr lang="en-US" b="1" u="sng" dirty="0">
              <a:latin typeface="Garamond" charset="0"/>
              <a:ea typeface="Garamond" charset="0"/>
              <a:cs typeface="Garamond" charset="0"/>
            </a:endParaRPr>
          </a:p>
          <a:p>
            <a:r>
              <a:rPr lang="en-US" dirty="0">
                <a:latin typeface="Garamond" charset="0"/>
                <a:ea typeface="Garamond" charset="0"/>
                <a:cs typeface="Garamond" charset="0"/>
              </a:rPr>
              <a:t>By default, the Fair Scheduler uses a single default queue. Creating additional queues and setting the appropriate properties allows for more fine-grained control of how applications are run on the cluster.</a:t>
            </a:r>
          </a:p>
          <a:p>
            <a:r>
              <a:rPr lang="en-US" b="1" u="sng" dirty="0">
                <a:latin typeface="Garamond" charset="0"/>
                <a:ea typeface="Garamond" charset="0"/>
                <a:cs typeface="Garamond" charset="0"/>
              </a:rPr>
              <a:t>FairShare</a:t>
            </a:r>
          </a:p>
          <a:p>
            <a:r>
              <a:rPr lang="en-US" i="1" dirty="0">
                <a:latin typeface="Garamond" charset="0"/>
                <a:ea typeface="Garamond" charset="0"/>
                <a:cs typeface="Garamond" charset="0"/>
              </a:rPr>
              <a:t>FairShare</a:t>
            </a:r>
            <a:r>
              <a:rPr lang="en-US" dirty="0">
                <a:latin typeface="Garamond" charset="0"/>
                <a:ea typeface="Garamond" charset="0"/>
                <a:cs typeface="Garamond" charset="0"/>
              </a:rPr>
              <a:t> is simply an amount of YARN cluster resources. We will use the notation &lt;memory: 100GB, vcores: 25&gt; to indicate a FairShare of 100GB and 25 vcores.</a:t>
            </a:r>
          </a:p>
          <a:p>
            <a:r>
              <a:rPr lang="en-US" b="1" dirty="0">
                <a:latin typeface="Garamond" charset="0"/>
                <a:ea typeface="Garamond" charset="0"/>
                <a:cs typeface="Garamond" charset="0"/>
              </a:rPr>
              <a:t>Share Weights</a:t>
            </a:r>
            <a:endParaRPr lang="en-US" dirty="0">
              <a:latin typeface="Garamond" charset="0"/>
              <a:ea typeface="Garamond" charset="0"/>
              <a:cs typeface="Garamond" charset="0"/>
            </a:endParaRPr>
          </a:p>
          <a:p>
            <a:r>
              <a:rPr lang="en-US" dirty="0">
                <a:latin typeface="Garamond" charset="0"/>
                <a:ea typeface="Garamond" charset="0"/>
                <a:cs typeface="Garamond" charset="0"/>
              </a:rPr>
              <a:t>&lt;weight&gt;Numerical Value 0.0 or greater&lt;/weight&gt;</a:t>
            </a:r>
          </a:p>
          <a:p>
            <a:r>
              <a:rPr lang="en-US" dirty="0">
                <a:latin typeface="Garamond" charset="0"/>
                <a:ea typeface="Garamond" charset="0"/>
                <a:cs typeface="Garamond" charset="0"/>
              </a:rPr>
              <a:t>Notes:</a:t>
            </a:r>
          </a:p>
          <a:p>
            <a:r>
              <a:rPr lang="en-US" dirty="0">
                <a:latin typeface="Garamond" charset="0"/>
                <a:ea typeface="Garamond" charset="0"/>
                <a:cs typeface="Garamond" charset="0"/>
              </a:rPr>
              <a:t>The weight determines the amount of resources a queue deserves in relation to its siblings. For example, given the following:</a:t>
            </a:r>
          </a:p>
          <a:p>
            <a:pPr lvl="1"/>
            <a:r>
              <a:rPr lang="en-US" sz="1800" dirty="0">
                <a:latin typeface="Garamond" charset="0"/>
                <a:ea typeface="Garamond" charset="0"/>
                <a:cs typeface="Garamond" charset="0"/>
              </a:rPr>
              <a:t>A YARN cluster of size 1000GB and 200 vcores</a:t>
            </a:r>
          </a:p>
          <a:p>
            <a:pPr lvl="1"/>
            <a:r>
              <a:rPr lang="en-US" sz="1800" dirty="0">
                <a:latin typeface="Garamond" charset="0"/>
                <a:ea typeface="Garamond" charset="0"/>
                <a:cs typeface="Garamond" charset="0"/>
              </a:rPr>
              <a:t>Queue X with weight 0.25</a:t>
            </a:r>
          </a:p>
          <a:p>
            <a:pPr lvl="1"/>
            <a:r>
              <a:rPr lang="en-US" sz="1800" dirty="0">
                <a:latin typeface="Garamond" charset="0"/>
                <a:ea typeface="Garamond" charset="0"/>
                <a:cs typeface="Garamond" charset="0"/>
              </a:rPr>
              <a:t>All other queues with a combined weight of 0.75</a:t>
            </a:r>
          </a:p>
          <a:p>
            <a:pPr lvl="1"/>
            <a:r>
              <a:rPr lang="en-US" sz="1800" dirty="0">
                <a:latin typeface="Garamond" charset="0"/>
                <a:ea typeface="Garamond" charset="0"/>
                <a:cs typeface="Garamond" charset="0"/>
              </a:rPr>
              <a:t>Queue X will have FairShare of &lt;memory: 250GB, vcores: 50&gt;</a:t>
            </a:r>
          </a:p>
          <a:p>
            <a:r>
              <a:rPr lang="en-US" dirty="0">
                <a:latin typeface="Garamond" charset="0"/>
                <a:ea typeface="Garamond" charset="0"/>
                <a:cs typeface="Garamond" charset="0"/>
              </a:rPr>
              <a:t>The calculated FairShare is enforced for a queue if the queue or one of its child queues has at least one active application. This limit will be satisfied quickly if there is an equivalent amount of free resources on the cluster. Otherwise, the resources will be made available as tasks in other queues finish.</a:t>
            </a:r>
          </a:p>
          <a:p>
            <a:r>
              <a:rPr lang="en-US" dirty="0">
                <a:latin typeface="Garamond" charset="0"/>
                <a:ea typeface="Garamond" charset="0"/>
                <a:cs typeface="Garamond" charset="0"/>
              </a:rPr>
              <a:t>The weight is relative to the cluster, so the FairShare changes as the cluster resources change.</a:t>
            </a:r>
          </a:p>
          <a:p>
            <a:r>
              <a:rPr lang="en-US" dirty="0">
                <a:latin typeface="Garamond" charset="0"/>
                <a:ea typeface="Garamond" charset="0"/>
                <a:cs typeface="Garamond" charset="0"/>
              </a:rPr>
              <a:t>This is the recommended method of performing queue resource allocation.</a:t>
            </a:r>
          </a:p>
          <a:p>
            <a:endParaRPr lang="en-US" dirty="0"/>
          </a:p>
        </p:txBody>
      </p:sp>
    </p:spTree>
    <p:extLst>
      <p:ext uri="{BB962C8B-B14F-4D97-AF65-F5344CB8AC3E}">
        <p14:creationId xmlns:p14="http://schemas.microsoft.com/office/powerpoint/2010/main" val="1491579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113293"/>
            <a:ext cx="11512732" cy="923109"/>
          </a:xfrm>
        </p:spPr>
        <p:txBody>
          <a:bodyPr/>
          <a:lstStyle/>
          <a:p>
            <a:r>
              <a:rPr lang="en-US" dirty="0" smtClean="0"/>
              <a:t>QUEUE PLACEMENT RULES </a:t>
            </a:r>
            <a:endParaRPr lang="en-US" dirty="0"/>
          </a:p>
        </p:txBody>
      </p:sp>
      <p:pic>
        <p:nvPicPr>
          <p:cNvPr id="4" name="Content Placeholder 3"/>
          <p:cNvPicPr>
            <a:picLocks noGrp="1" noChangeAspect="1"/>
          </p:cNvPicPr>
          <p:nvPr>
            <p:ph idx="1"/>
          </p:nvPr>
        </p:nvPicPr>
        <p:blipFill>
          <a:blip r:embed="rId2"/>
          <a:stretch>
            <a:fillRect/>
          </a:stretch>
        </p:blipFill>
        <p:spPr>
          <a:xfrm>
            <a:off x="5417389" y="1289050"/>
            <a:ext cx="6349041" cy="5224463"/>
          </a:xfrm>
          <a:prstGeom prst="rect">
            <a:avLst/>
          </a:prstGeom>
        </p:spPr>
      </p:pic>
      <p:sp>
        <p:nvSpPr>
          <p:cNvPr id="5" name="Rectangle 4"/>
          <p:cNvSpPr/>
          <p:nvPr/>
        </p:nvSpPr>
        <p:spPr>
          <a:xfrm>
            <a:off x="258792" y="1466491"/>
            <a:ext cx="4554748" cy="3970318"/>
          </a:xfrm>
          <a:prstGeom prst="rect">
            <a:avLst/>
          </a:prstGeom>
        </p:spPr>
        <p:txBody>
          <a:bodyPr wrap="square">
            <a:spAutoFit/>
          </a:bodyPr>
          <a:lstStyle/>
          <a:p>
            <a:r>
              <a:rPr lang="en-US" dirty="0">
                <a:latin typeface="Garamond" charset="0"/>
                <a:ea typeface="Garamond" charset="0"/>
                <a:cs typeface="Garamond" charset="0"/>
              </a:rPr>
              <a:t>For </a:t>
            </a:r>
            <a:r>
              <a:rPr lang="en-US" dirty="0">
                <a:latin typeface="Garamond" charset="0"/>
                <a:ea typeface="Garamond" charset="0"/>
                <a:cs typeface="Garamond" charset="0"/>
              </a:rPr>
              <a:t>each type of queue-placement policy available and provides a flowchart for how the scheduler determines which application goes to which queue (or whether the application creates a new queue</a:t>
            </a:r>
            <a:r>
              <a:rPr lang="en-US" dirty="0">
                <a:latin typeface="Garamond" charset="0"/>
                <a:ea typeface="Garamond" charset="0"/>
                <a:cs typeface="Garamond" charset="0"/>
              </a:rPr>
              <a:t>).</a:t>
            </a:r>
            <a:r>
              <a:rPr lang="en-US" dirty="0" smtClean="0">
                <a:solidFill>
                  <a:srgbClr val="666666"/>
                </a:solidFill>
                <a:latin typeface="Garamond" charset="0"/>
                <a:ea typeface="Garamond" charset="0"/>
                <a:cs typeface="Garamond" charset="0"/>
              </a:rPr>
              <a:t/>
            </a:r>
            <a:br>
              <a:rPr lang="en-US" dirty="0" smtClean="0">
                <a:solidFill>
                  <a:srgbClr val="666666"/>
                </a:solidFill>
                <a:latin typeface="Garamond" charset="0"/>
                <a:ea typeface="Garamond" charset="0"/>
                <a:cs typeface="Garamond" charset="0"/>
              </a:rPr>
            </a:br>
            <a:r>
              <a:rPr lang="en-US" dirty="0">
                <a:latin typeface="Garamond" charset="0"/>
                <a:ea typeface="Garamond" charset="0"/>
                <a:cs typeface="Garamond" charset="0"/>
              </a:rPr>
              <a:t>Rule: specified</a:t>
            </a:r>
          </a:p>
          <a:p>
            <a:r>
              <a:rPr lang="en-US" b="1" dirty="0">
                <a:latin typeface="Garamond" charset="0"/>
                <a:ea typeface="Garamond" charset="0"/>
                <a:cs typeface="Garamond" charset="0"/>
              </a:rPr>
              <a:t>Summary:</a:t>
            </a:r>
            <a:r>
              <a:rPr lang="en-US" dirty="0">
                <a:latin typeface="Garamond" charset="0"/>
                <a:ea typeface="Garamond" charset="0"/>
                <a:cs typeface="Garamond" charset="0"/>
              </a:rPr>
              <a:t> Specify exactly to which queue the application goes.</a:t>
            </a:r>
          </a:p>
          <a:p>
            <a:r>
              <a:rPr lang="en-US" b="1" dirty="0">
                <a:latin typeface="Garamond" charset="0"/>
                <a:ea typeface="Garamond" charset="0"/>
                <a:cs typeface="Garamond" charset="0"/>
              </a:rPr>
              <a:t>Example rule in XML:</a:t>
            </a:r>
            <a:r>
              <a:rPr lang="en-US" dirty="0">
                <a:latin typeface="Garamond" charset="0"/>
                <a:ea typeface="Garamond" charset="0"/>
                <a:cs typeface="Garamond" charset="0"/>
              </a:rPr>
              <a:t> &lt;rule name="specified"/&gt;</a:t>
            </a:r>
          </a:p>
          <a:p>
            <a:r>
              <a:rPr lang="en-US" b="1" dirty="0">
                <a:latin typeface="Garamond" charset="0"/>
                <a:ea typeface="Garamond" charset="0"/>
                <a:cs typeface="Garamond" charset="0"/>
              </a:rPr>
              <a:t>Example Hadoop command specifying queue:</a:t>
            </a:r>
            <a:r>
              <a:rPr lang="en-US" dirty="0">
                <a:latin typeface="Garamond" charset="0"/>
                <a:ea typeface="Garamond" charset="0"/>
                <a:cs typeface="Garamond" charset="0"/>
              </a:rPr>
              <a:t> hadoop jar mymr.jar app1 -Dmapreduce.job.queuename="</a:t>
            </a:r>
            <a:r>
              <a:rPr lang="en-US" dirty="0" err="1">
                <a:latin typeface="Garamond" charset="0"/>
                <a:ea typeface="Garamond" charset="0"/>
                <a:cs typeface="Garamond" charset="0"/>
              </a:rPr>
              <a:t>root.myqueue</a:t>
            </a:r>
            <a:r>
              <a:rPr lang="en-US" dirty="0">
                <a:latin typeface="Garamond" charset="0"/>
                <a:ea typeface="Garamond" charset="0"/>
                <a:cs typeface="Garamond" charset="0"/>
              </a:rPr>
              <a:t>"</a:t>
            </a:r>
          </a:p>
          <a:p>
            <a:endParaRPr lang="en-US" dirty="0"/>
          </a:p>
        </p:txBody>
      </p:sp>
    </p:spTree>
    <p:extLst>
      <p:ext uri="{BB962C8B-B14F-4D97-AF65-F5344CB8AC3E}">
        <p14:creationId xmlns:p14="http://schemas.microsoft.com/office/powerpoint/2010/main" val="1662019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1"/>
            <a:ext cx="7729728" cy="4832259"/>
          </a:xfrm>
        </p:spPr>
        <p:txBody>
          <a:bodyPr>
            <a:normAutofit/>
          </a:bodyPr>
          <a:lstStyle/>
          <a:p>
            <a:r>
              <a:rPr lang="en-US" u="sng" dirty="0" smtClean="0"/>
              <a:t>THANK YOU</a:t>
            </a:r>
            <a:br>
              <a:rPr lang="en-US" u="sng" dirty="0" smtClean="0"/>
            </a:br>
            <a:r>
              <a:rPr lang="en-US" dirty="0" smtClean="0"/>
              <a:t/>
            </a:r>
            <a:br>
              <a:rPr lang="en-US" dirty="0" smtClean="0"/>
            </a:br>
            <a:r>
              <a:rPr lang="en-US" dirty="0" smtClean="0"/>
              <a:t>&amp;&amp; ANY QUESTIONS ??</a:t>
            </a:r>
            <a:br>
              <a:rPr lang="en-US" dirty="0" smtClean="0"/>
            </a:br>
            <a:r>
              <a:rPr lang="en-US" dirty="0"/>
              <a:t/>
            </a:r>
            <a:br>
              <a:rPr lang="en-US" dirty="0"/>
            </a:br>
            <a:r>
              <a:rPr lang="en-US" dirty="0" smtClean="0"/>
              <a:t/>
            </a:r>
            <a:br>
              <a:rPr lang="en-US" dirty="0" smtClean="0"/>
            </a:br>
            <a:r>
              <a:rPr lang="en-US" dirty="0" smtClean="0"/>
              <a:t>                                      ANR KALLAM</a:t>
            </a:r>
            <a:endParaRPr lang="en-US" dirty="0"/>
          </a:p>
        </p:txBody>
      </p:sp>
    </p:spTree>
    <p:extLst>
      <p:ext uri="{BB962C8B-B14F-4D97-AF65-F5344CB8AC3E}">
        <p14:creationId xmlns:p14="http://schemas.microsoft.com/office/powerpoint/2010/main" val="3877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8989" y="73152"/>
            <a:ext cx="9821875" cy="1046074"/>
          </a:xfrm>
        </p:spPr>
        <p:txBody>
          <a:bodyPr/>
          <a:lstStyle/>
          <a:p>
            <a:r>
              <a:rPr lang="en-US" dirty="0" smtClean="0">
                <a:latin typeface="Garamond" charset="0"/>
                <a:ea typeface="Garamond" charset="0"/>
                <a:cs typeface="Garamond" charset="0"/>
              </a:rPr>
              <a:t>Agenda</a:t>
            </a:r>
            <a:endParaRPr lang="en-US" dirty="0">
              <a:latin typeface="Garamond" charset="0"/>
              <a:ea typeface="Garamond" charset="0"/>
              <a:cs typeface="Garamond" charset="0"/>
            </a:endParaRPr>
          </a:p>
        </p:txBody>
      </p:sp>
      <p:sp>
        <p:nvSpPr>
          <p:cNvPr id="3" name="Content Placeholder 2"/>
          <p:cNvSpPr>
            <a:spLocks noGrp="1"/>
          </p:cNvSpPr>
          <p:nvPr>
            <p:ph idx="1"/>
          </p:nvPr>
        </p:nvSpPr>
        <p:spPr>
          <a:xfrm>
            <a:off x="138989" y="1382574"/>
            <a:ext cx="10190073" cy="5288888"/>
          </a:xfrm>
        </p:spPr>
        <p:txBody>
          <a:bodyPr/>
          <a:lstStyle/>
          <a:p>
            <a:r>
              <a:rPr lang="en-US" dirty="0" smtClean="0">
                <a:latin typeface="Garamond" charset="0"/>
                <a:ea typeface="Garamond" charset="0"/>
                <a:cs typeface="Garamond" charset="0"/>
              </a:rPr>
              <a:t>Understanding the important conceptual and practical architecture of  YARN &amp; SCHEDULERS.</a:t>
            </a:r>
          </a:p>
          <a:p>
            <a:r>
              <a:rPr lang="en-US" dirty="0" smtClean="0">
                <a:latin typeface="Garamond" charset="0"/>
                <a:ea typeface="Garamond" charset="0"/>
                <a:cs typeface="Garamond" charset="0"/>
              </a:rPr>
              <a:t>Provide </a:t>
            </a:r>
            <a:r>
              <a:rPr lang="en-US" dirty="0">
                <a:latin typeface="Garamond" charset="0"/>
                <a:ea typeface="Garamond" charset="0"/>
                <a:cs typeface="Garamond" charset="0"/>
              </a:rPr>
              <a:t>a basic understanding of the components that make up YARN</a:t>
            </a:r>
          </a:p>
          <a:p>
            <a:r>
              <a:rPr lang="en-US" dirty="0">
                <a:latin typeface="Garamond" charset="0"/>
                <a:ea typeface="Garamond" charset="0"/>
                <a:cs typeface="Garamond" charset="0"/>
              </a:rPr>
              <a:t>Illustrate how a MapReduce job fits into the YARN model of computation. (Note: although Apache Spark integrates with YARN as well, this series will focus on MapReduce specifically. For information about Spark on </a:t>
            </a:r>
            <a:r>
              <a:rPr lang="en-US" dirty="0" smtClean="0">
                <a:latin typeface="Garamond" charset="0"/>
                <a:ea typeface="Garamond" charset="0"/>
                <a:cs typeface="Garamond" charset="0"/>
              </a:rPr>
              <a:t>YARN.)</a:t>
            </a:r>
            <a:endParaRPr lang="en-US" dirty="0">
              <a:latin typeface="Garamond" charset="0"/>
              <a:ea typeface="Garamond" charset="0"/>
              <a:cs typeface="Garamond" charset="0"/>
            </a:endParaRPr>
          </a:p>
          <a:p>
            <a:r>
              <a:rPr lang="en-US" dirty="0">
                <a:latin typeface="Garamond" charset="0"/>
                <a:ea typeface="Garamond" charset="0"/>
                <a:cs typeface="Garamond" charset="0"/>
              </a:rPr>
              <a:t>Present an overview of how the YARN scheduler works and provide building-block examples for scheduler configuration</a:t>
            </a:r>
          </a:p>
          <a:p>
            <a:r>
              <a:rPr lang="en-US" dirty="0" smtClean="0">
                <a:latin typeface="Garamond" charset="0"/>
                <a:ea typeface="Garamond" charset="0"/>
                <a:cs typeface="Garamond" charset="0"/>
              </a:rPr>
              <a:t>This demo is broken into pieces :- </a:t>
            </a:r>
            <a:endParaRPr lang="en-US" dirty="0">
              <a:latin typeface="Garamond" charset="0"/>
              <a:ea typeface="Garamond" charset="0"/>
              <a:cs typeface="Garamond" charset="0"/>
            </a:endParaRPr>
          </a:p>
          <a:p>
            <a:r>
              <a:rPr lang="en-US" dirty="0">
                <a:latin typeface="Garamond" charset="0"/>
                <a:ea typeface="Garamond" charset="0"/>
                <a:cs typeface="Garamond" charset="0"/>
              </a:rPr>
              <a:t>Part 1: Cluster and YARN basics</a:t>
            </a:r>
          </a:p>
          <a:p>
            <a:r>
              <a:rPr lang="en-US" dirty="0">
                <a:latin typeface="Garamond" charset="0"/>
                <a:ea typeface="Garamond" charset="0"/>
                <a:cs typeface="Garamond" charset="0"/>
              </a:rPr>
              <a:t>Part 2: Global configuration basics</a:t>
            </a:r>
          </a:p>
          <a:p>
            <a:r>
              <a:rPr lang="en-US" dirty="0">
                <a:latin typeface="Garamond" charset="0"/>
                <a:ea typeface="Garamond" charset="0"/>
                <a:cs typeface="Garamond" charset="0"/>
              </a:rPr>
              <a:t>Part 3: Scheduler concepts</a:t>
            </a:r>
          </a:p>
          <a:p>
            <a:r>
              <a:rPr lang="en-US" dirty="0">
                <a:latin typeface="Garamond" charset="0"/>
                <a:ea typeface="Garamond" charset="0"/>
                <a:cs typeface="Garamond" charset="0"/>
              </a:rPr>
              <a:t>Part 4: </a:t>
            </a:r>
            <a:r>
              <a:rPr lang="en-US" dirty="0" smtClean="0">
                <a:latin typeface="Garamond" charset="0"/>
                <a:ea typeface="Garamond" charset="0"/>
                <a:cs typeface="Garamond" charset="0"/>
              </a:rPr>
              <a:t>Fair Scheduler </a:t>
            </a:r>
            <a:r>
              <a:rPr lang="en-US" dirty="0">
                <a:latin typeface="Garamond" charset="0"/>
                <a:ea typeface="Garamond" charset="0"/>
                <a:cs typeface="Garamond" charset="0"/>
              </a:rPr>
              <a:t>queue basics</a:t>
            </a:r>
          </a:p>
          <a:p>
            <a:r>
              <a:rPr lang="en-US" dirty="0">
                <a:latin typeface="Garamond" charset="0"/>
                <a:ea typeface="Garamond" charset="0"/>
                <a:cs typeface="Garamond" charset="0"/>
              </a:rPr>
              <a:t>Part 5: Using </a:t>
            </a:r>
            <a:r>
              <a:rPr lang="en-US" dirty="0" smtClean="0">
                <a:latin typeface="Garamond" charset="0"/>
                <a:ea typeface="Garamond" charset="0"/>
                <a:cs typeface="Garamond" charset="0"/>
              </a:rPr>
              <a:t>Fair Scheduler </a:t>
            </a:r>
            <a:r>
              <a:rPr lang="en-US" dirty="0">
                <a:latin typeface="Garamond" charset="0"/>
                <a:ea typeface="Garamond" charset="0"/>
                <a:cs typeface="Garamond" charset="0"/>
              </a:rPr>
              <a:t>queue properties</a:t>
            </a:r>
          </a:p>
          <a:p>
            <a:endParaRPr lang="en-US" dirty="0"/>
          </a:p>
        </p:txBody>
      </p:sp>
    </p:spTree>
    <p:extLst>
      <p:ext uri="{BB962C8B-B14F-4D97-AF65-F5344CB8AC3E}">
        <p14:creationId xmlns:p14="http://schemas.microsoft.com/office/powerpoint/2010/main" val="17070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a:blip r:embed="rId2"/>
          <a:stretch>
            <a:fillRect/>
          </a:stretch>
        </p:blipFill>
        <p:spPr>
          <a:xfrm>
            <a:off x="4823366" y="1564852"/>
            <a:ext cx="6227064" cy="3736238"/>
          </a:xfrm>
          <a:prstGeom prst="rect">
            <a:avLst/>
          </a:prstGeom>
        </p:spPr>
      </p:pic>
      <p:sp>
        <p:nvSpPr>
          <p:cNvPr id="2" name="Title 1"/>
          <p:cNvSpPr>
            <a:spLocks noGrp="1"/>
          </p:cNvSpPr>
          <p:nvPr>
            <p:ph type="title"/>
          </p:nvPr>
        </p:nvSpPr>
        <p:spPr>
          <a:xfrm>
            <a:off x="0" y="148046"/>
            <a:ext cx="4330562" cy="980637"/>
          </a:xfrm>
        </p:spPr>
        <p:txBody>
          <a:bodyPr>
            <a:normAutofit fontScale="90000"/>
          </a:bodyPr>
          <a:lstStyle/>
          <a:p>
            <a:pPr>
              <a:lnSpc>
                <a:spcPct val="70000"/>
              </a:lnSpc>
            </a:pPr>
            <a:r>
              <a:rPr lang="en-US" sz="2000" b="1" dirty="0">
                <a:latin typeface="Garamond" charset="0"/>
                <a:ea typeface="Garamond" charset="0"/>
                <a:cs typeface="Garamond" charset="0"/>
              </a:rPr>
              <a:t>YARN Cluster </a:t>
            </a:r>
            <a:r>
              <a:rPr lang="en-US" sz="2000" b="1" dirty="0" smtClean="0">
                <a:latin typeface="Garamond" charset="0"/>
                <a:ea typeface="Garamond" charset="0"/>
                <a:cs typeface="Garamond" charset="0"/>
              </a:rPr>
              <a:t>ResourceManager &amp; NodeManager</a:t>
            </a:r>
            <a:r>
              <a:rPr lang="en-US" sz="2000" b="1" dirty="0">
                <a:latin typeface="Garamond" charset="0"/>
                <a:ea typeface="Garamond" charset="0"/>
                <a:cs typeface="Garamond" charset="0"/>
              </a:rPr>
              <a:t>)</a:t>
            </a:r>
            <a:r>
              <a:rPr lang="en-US" sz="1300" dirty="0"/>
              <a:t/>
            </a:r>
            <a:br>
              <a:rPr lang="en-US" sz="1300" dirty="0"/>
            </a:br>
            <a:endParaRPr lang="en-US" sz="1300" dirty="0"/>
          </a:p>
        </p:txBody>
      </p:sp>
      <p:sp>
        <p:nvSpPr>
          <p:cNvPr id="8" name="Content Placeholder 7"/>
          <p:cNvSpPr>
            <a:spLocks noGrp="1"/>
          </p:cNvSpPr>
          <p:nvPr>
            <p:ph idx="1"/>
          </p:nvPr>
        </p:nvSpPr>
        <p:spPr>
          <a:xfrm>
            <a:off x="78378" y="1358537"/>
            <a:ext cx="4153988" cy="5164183"/>
          </a:xfrm>
        </p:spPr>
        <p:txBody>
          <a:bodyPr>
            <a:normAutofit/>
          </a:bodyPr>
          <a:lstStyle/>
          <a:p>
            <a:r>
              <a:rPr lang="en-US" dirty="0">
                <a:latin typeface="Garamond" charset="0"/>
                <a:ea typeface="Garamond" charset="0"/>
                <a:cs typeface="Garamond" charset="0"/>
              </a:rPr>
              <a:t>The Resource Manager is the </a:t>
            </a:r>
            <a:r>
              <a:rPr lang="en-US" b="1" u="sng" dirty="0">
                <a:latin typeface="Garamond" charset="0"/>
                <a:ea typeface="Garamond" charset="0"/>
                <a:cs typeface="Garamond" charset="0"/>
              </a:rPr>
              <a:t>master daemon</a:t>
            </a:r>
            <a:r>
              <a:rPr lang="en-US" dirty="0">
                <a:latin typeface="Garamond" charset="0"/>
                <a:ea typeface="Garamond" charset="0"/>
                <a:cs typeface="Garamond" charset="0"/>
              </a:rPr>
              <a:t> that communicates with the client, tracks resources on the cluster, and orchestrates work by assigning tasks to </a:t>
            </a:r>
            <a:r>
              <a:rPr lang="en-US" dirty="0" smtClean="0">
                <a:latin typeface="Garamond" charset="0"/>
                <a:ea typeface="Garamond" charset="0"/>
                <a:cs typeface="Garamond" charset="0"/>
              </a:rPr>
              <a:t>Node Managers.</a:t>
            </a:r>
          </a:p>
          <a:p>
            <a:endParaRPr lang="en-US" dirty="0">
              <a:latin typeface="Garamond" charset="0"/>
              <a:ea typeface="Garamond" charset="0"/>
              <a:cs typeface="Garamond" charset="0"/>
            </a:endParaRPr>
          </a:p>
          <a:p>
            <a:r>
              <a:rPr lang="en-US" dirty="0">
                <a:latin typeface="Garamond" charset="0"/>
                <a:ea typeface="Garamond" charset="0"/>
                <a:cs typeface="Garamond" charset="0"/>
              </a:rPr>
              <a:t>A  Node Managers </a:t>
            </a:r>
            <a:r>
              <a:rPr lang="en-US" dirty="0" smtClean="0">
                <a:latin typeface="Garamond" charset="0"/>
                <a:ea typeface="Garamond" charset="0"/>
                <a:cs typeface="Garamond" charset="0"/>
              </a:rPr>
              <a:t>is </a:t>
            </a:r>
            <a:r>
              <a:rPr lang="en-US" dirty="0">
                <a:latin typeface="Garamond" charset="0"/>
                <a:ea typeface="Garamond" charset="0"/>
                <a:cs typeface="Garamond" charset="0"/>
              </a:rPr>
              <a:t>a </a:t>
            </a:r>
            <a:r>
              <a:rPr lang="en-US" b="1" u="sng" dirty="0">
                <a:latin typeface="Garamond" charset="0"/>
                <a:ea typeface="Garamond" charset="0"/>
                <a:cs typeface="Garamond" charset="0"/>
              </a:rPr>
              <a:t>worker daemon </a:t>
            </a:r>
            <a:r>
              <a:rPr lang="en-US" dirty="0">
                <a:latin typeface="Garamond" charset="0"/>
                <a:ea typeface="Garamond" charset="0"/>
                <a:cs typeface="Garamond" charset="0"/>
              </a:rPr>
              <a:t>that launches and tracks processes spawned on worker hosts</a:t>
            </a:r>
            <a:r>
              <a:rPr lang="en-US" dirty="0" smtClean="0">
                <a:latin typeface="Garamond" charset="0"/>
                <a:ea typeface="Garamond" charset="0"/>
                <a:cs typeface="Garamond" charset="0"/>
              </a:rPr>
              <a:t>.</a:t>
            </a:r>
          </a:p>
          <a:p>
            <a:endParaRPr lang="en-US" dirty="0">
              <a:latin typeface="Garamond" charset="0"/>
              <a:ea typeface="Garamond" charset="0"/>
              <a:cs typeface="Garamond" charset="0"/>
            </a:endParaRPr>
          </a:p>
          <a:p>
            <a:r>
              <a:rPr lang="en-US" dirty="0">
                <a:latin typeface="Garamond" charset="0"/>
                <a:ea typeface="Garamond" charset="0"/>
                <a:cs typeface="Garamond" charset="0"/>
              </a:rPr>
              <a:t>The YARN configuration file is an XML file that contains properties is used to configure the ResourceManager and NodeManager. By default, this file is named </a:t>
            </a:r>
            <a:r>
              <a:rPr lang="en-US" b="1" u="sng" dirty="0">
                <a:latin typeface="Garamond" charset="0"/>
                <a:ea typeface="Garamond" charset="0"/>
                <a:cs typeface="Garamond" charset="0"/>
              </a:rPr>
              <a:t>yarn-</a:t>
            </a:r>
            <a:r>
              <a:rPr lang="en-US" b="1" u="sng" dirty="0" err="1">
                <a:latin typeface="Garamond" charset="0"/>
                <a:ea typeface="Garamond" charset="0"/>
                <a:cs typeface="Garamond" charset="0"/>
              </a:rPr>
              <a:t>site.xml</a:t>
            </a:r>
            <a:r>
              <a:rPr lang="en-US" dirty="0" smtClean="0">
                <a:latin typeface="Garamond" charset="0"/>
                <a:ea typeface="Garamond" charset="0"/>
                <a:cs typeface="Garamond" charset="0"/>
              </a:rPr>
              <a:t>.</a:t>
            </a:r>
          </a:p>
          <a:p>
            <a:endParaRPr lang="en-US" dirty="0">
              <a:latin typeface="Garamond" charset="0"/>
              <a:ea typeface="Garamond" charset="0"/>
              <a:cs typeface="Garamond" charset="0"/>
            </a:endParaRPr>
          </a:p>
          <a:p>
            <a:endParaRPr lang="en-US" dirty="0"/>
          </a:p>
        </p:txBody>
      </p:sp>
    </p:spTree>
    <p:extLst>
      <p:ext uri="{BB962C8B-B14F-4D97-AF65-F5344CB8AC3E}">
        <p14:creationId xmlns:p14="http://schemas.microsoft.com/office/powerpoint/2010/main" val="479645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a:blip r:embed="rId2"/>
          <a:stretch>
            <a:fillRect/>
          </a:stretch>
        </p:blipFill>
        <p:spPr>
          <a:xfrm>
            <a:off x="4823366" y="1704961"/>
            <a:ext cx="6227064" cy="3456020"/>
          </a:xfrm>
          <a:prstGeom prst="rect">
            <a:avLst/>
          </a:prstGeom>
        </p:spPr>
      </p:pic>
      <p:sp>
        <p:nvSpPr>
          <p:cNvPr id="2" name="Title 1"/>
          <p:cNvSpPr>
            <a:spLocks noGrp="1"/>
          </p:cNvSpPr>
          <p:nvPr>
            <p:ph type="title"/>
          </p:nvPr>
        </p:nvSpPr>
        <p:spPr>
          <a:xfrm>
            <a:off x="0" y="0"/>
            <a:ext cx="4284617" cy="964692"/>
          </a:xfrm>
        </p:spPr>
        <p:txBody>
          <a:bodyPr>
            <a:normAutofit fontScale="90000"/>
          </a:bodyPr>
          <a:lstStyle/>
          <a:p>
            <a:r>
              <a:rPr lang="en-US" b="1" dirty="0" smtClean="0">
                <a:latin typeface="Garamond" charset="0"/>
                <a:ea typeface="Garamond" charset="0"/>
                <a:cs typeface="Garamond" charset="0"/>
              </a:rPr>
              <a:t>Yarn’s VCORES &amp; Memory</a:t>
            </a:r>
            <a:endParaRPr lang="en-US" b="1" dirty="0">
              <a:latin typeface="Garamond" charset="0"/>
              <a:ea typeface="Garamond" charset="0"/>
              <a:cs typeface="Garamond" charset="0"/>
            </a:endParaRPr>
          </a:p>
        </p:txBody>
      </p:sp>
      <p:sp>
        <p:nvSpPr>
          <p:cNvPr id="8" name="Content Placeholder 7"/>
          <p:cNvSpPr>
            <a:spLocks noGrp="1"/>
          </p:cNvSpPr>
          <p:nvPr>
            <p:ph idx="1"/>
          </p:nvPr>
        </p:nvSpPr>
        <p:spPr>
          <a:xfrm>
            <a:off x="0" y="1236617"/>
            <a:ext cx="4284617" cy="5286103"/>
          </a:xfrm>
        </p:spPr>
        <p:txBody>
          <a:bodyPr>
            <a:normAutofit/>
          </a:bodyPr>
          <a:lstStyle/>
          <a:p>
            <a:r>
              <a:rPr lang="en-US" dirty="0">
                <a:latin typeface="Garamond" charset="0"/>
                <a:ea typeface="Garamond" charset="0"/>
                <a:cs typeface="Garamond" charset="0"/>
              </a:rPr>
              <a:t>YARN currently defines two resources,  </a:t>
            </a:r>
            <a:r>
              <a:rPr lang="en-US" dirty="0" smtClean="0">
                <a:latin typeface="Garamond" charset="0"/>
                <a:ea typeface="Garamond" charset="0"/>
                <a:cs typeface="Garamond" charset="0"/>
              </a:rPr>
              <a:t> VCORES and MEMORY</a:t>
            </a:r>
            <a:r>
              <a:rPr lang="en-US" dirty="0">
                <a:latin typeface="Garamond" charset="0"/>
                <a:ea typeface="Garamond" charset="0"/>
                <a:cs typeface="Garamond" charset="0"/>
              </a:rPr>
              <a:t> </a:t>
            </a:r>
            <a:r>
              <a:rPr lang="en-US" dirty="0" smtClean="0">
                <a:latin typeface="Garamond" charset="0"/>
                <a:ea typeface="Garamond" charset="0"/>
                <a:cs typeface="Garamond" charset="0"/>
              </a:rPr>
              <a:t>. </a:t>
            </a:r>
            <a:r>
              <a:rPr lang="en-US" dirty="0">
                <a:latin typeface="Garamond" charset="0"/>
                <a:ea typeface="Garamond" charset="0"/>
                <a:cs typeface="Garamond" charset="0"/>
              </a:rPr>
              <a:t>Each NodeManager tracks its own local resources and communicates its resource configuration to the ResourceManager, which keeps a running total of the cluster’s available </a:t>
            </a:r>
            <a:r>
              <a:rPr lang="en-US" dirty="0" smtClean="0">
                <a:latin typeface="Garamond" charset="0"/>
                <a:ea typeface="Garamond" charset="0"/>
                <a:cs typeface="Garamond" charset="0"/>
              </a:rPr>
              <a:t>resources.</a:t>
            </a:r>
          </a:p>
          <a:p>
            <a:r>
              <a:rPr lang="en-US" dirty="0" smtClean="0">
                <a:latin typeface="Garamond" charset="0"/>
                <a:ea typeface="Garamond" charset="0"/>
                <a:cs typeface="Garamond" charset="0"/>
              </a:rPr>
              <a:t>VCORE </a:t>
            </a:r>
            <a:r>
              <a:rPr lang="en-US" dirty="0">
                <a:latin typeface="Garamond" charset="0"/>
                <a:ea typeface="Garamond" charset="0"/>
                <a:cs typeface="Garamond" charset="0"/>
              </a:rPr>
              <a:t>has a special meaning in YARN. You can think of it simply as a “usage share of a CPU </a:t>
            </a:r>
            <a:r>
              <a:rPr lang="en-US" dirty="0" smtClean="0">
                <a:latin typeface="Garamond" charset="0"/>
                <a:ea typeface="Garamond" charset="0"/>
                <a:cs typeface="Garamond" charset="0"/>
              </a:rPr>
              <a:t>core”.</a:t>
            </a:r>
          </a:p>
          <a:p>
            <a:r>
              <a:rPr lang="en-US" dirty="0">
                <a:latin typeface="Garamond" charset="0"/>
                <a:ea typeface="Garamond" charset="0"/>
                <a:cs typeface="Garamond" charset="0"/>
              </a:rPr>
              <a:t>If you expect your tasks to be less CPU-intensive (sometimes called I/O-intensive), you can set the ratio of vcores to physical cores higher than 1 to maximize your use of hardware resources.</a:t>
            </a:r>
          </a:p>
        </p:txBody>
      </p:sp>
    </p:spTree>
    <p:extLst>
      <p:ext uri="{BB962C8B-B14F-4D97-AF65-F5344CB8AC3E}">
        <p14:creationId xmlns:p14="http://schemas.microsoft.com/office/powerpoint/2010/main" val="3393351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a:blip r:embed="rId2"/>
          <a:stretch>
            <a:fillRect/>
          </a:stretch>
        </p:blipFill>
        <p:spPr>
          <a:xfrm>
            <a:off x="4823366" y="2164207"/>
            <a:ext cx="6227064" cy="2537528"/>
          </a:xfrm>
          <a:prstGeom prst="rect">
            <a:avLst/>
          </a:prstGeom>
        </p:spPr>
      </p:pic>
      <p:sp>
        <p:nvSpPr>
          <p:cNvPr id="2" name="Title 1"/>
          <p:cNvSpPr>
            <a:spLocks noGrp="1"/>
          </p:cNvSpPr>
          <p:nvPr>
            <p:ph type="title"/>
          </p:nvPr>
        </p:nvSpPr>
        <p:spPr>
          <a:xfrm>
            <a:off x="87086" y="60960"/>
            <a:ext cx="4075611" cy="1158240"/>
          </a:xfrm>
        </p:spPr>
        <p:txBody>
          <a:bodyPr>
            <a:normAutofit/>
          </a:bodyPr>
          <a:lstStyle/>
          <a:p>
            <a:r>
              <a:rPr lang="en-US" b="1" dirty="0" smtClean="0">
                <a:latin typeface="Garamond" charset="0"/>
                <a:ea typeface="Garamond" charset="0"/>
                <a:cs typeface="Garamond" charset="0"/>
              </a:rPr>
              <a:t>Containers OF YARN </a:t>
            </a:r>
            <a:endParaRPr lang="en-US" b="1" dirty="0">
              <a:latin typeface="Garamond" charset="0"/>
              <a:ea typeface="Garamond" charset="0"/>
              <a:cs typeface="Garamond" charset="0"/>
            </a:endParaRPr>
          </a:p>
        </p:txBody>
      </p:sp>
      <p:sp>
        <p:nvSpPr>
          <p:cNvPr id="8" name="Content Placeholder 7"/>
          <p:cNvSpPr>
            <a:spLocks noGrp="1"/>
          </p:cNvSpPr>
          <p:nvPr>
            <p:ph idx="1"/>
          </p:nvPr>
        </p:nvSpPr>
        <p:spPr>
          <a:xfrm>
            <a:off x="87086" y="1532709"/>
            <a:ext cx="4075611" cy="5120640"/>
          </a:xfrm>
        </p:spPr>
        <p:txBody>
          <a:bodyPr>
            <a:normAutofit/>
          </a:bodyPr>
          <a:lstStyle/>
          <a:p>
            <a:r>
              <a:rPr lang="en-US" dirty="0">
                <a:latin typeface="Garamond" charset="0"/>
                <a:ea typeface="Garamond" charset="0"/>
                <a:cs typeface="Garamond" charset="0"/>
              </a:rPr>
              <a:t>Containers are an important YARN concept. </a:t>
            </a:r>
            <a:r>
              <a:rPr lang="en-US" dirty="0" smtClean="0">
                <a:latin typeface="Garamond" charset="0"/>
                <a:ea typeface="Garamond" charset="0"/>
                <a:cs typeface="Garamond" charset="0"/>
              </a:rPr>
              <a:t>container </a:t>
            </a:r>
            <a:r>
              <a:rPr lang="en-US" dirty="0">
                <a:latin typeface="Garamond" charset="0"/>
                <a:ea typeface="Garamond" charset="0"/>
                <a:cs typeface="Garamond" charset="0"/>
              </a:rPr>
              <a:t>i</a:t>
            </a:r>
            <a:r>
              <a:rPr lang="en-US" dirty="0" smtClean="0">
                <a:latin typeface="Garamond" charset="0"/>
                <a:ea typeface="Garamond" charset="0"/>
                <a:cs typeface="Garamond" charset="0"/>
              </a:rPr>
              <a:t>s </a:t>
            </a:r>
            <a:r>
              <a:rPr lang="en-US" dirty="0">
                <a:latin typeface="Garamond" charset="0"/>
                <a:ea typeface="Garamond" charset="0"/>
                <a:cs typeface="Garamond" charset="0"/>
              </a:rPr>
              <a:t>a request to hold resources on the YARN cluster. Currently, a container hold request consists of </a:t>
            </a:r>
            <a:r>
              <a:rPr lang="en-US" dirty="0" smtClean="0">
                <a:latin typeface="Garamond" charset="0"/>
                <a:ea typeface="Garamond" charset="0"/>
                <a:cs typeface="Garamond" charset="0"/>
              </a:rPr>
              <a:t>VCORE and MEMORY.</a:t>
            </a:r>
          </a:p>
          <a:p>
            <a:endParaRPr lang="en-US" dirty="0">
              <a:latin typeface="Garamond" charset="0"/>
              <a:ea typeface="Garamond" charset="0"/>
              <a:cs typeface="Garamond" charset="0"/>
            </a:endParaRPr>
          </a:p>
          <a:p>
            <a:r>
              <a:rPr lang="en-US" dirty="0">
                <a:latin typeface="Garamond" charset="0"/>
                <a:ea typeface="Garamond" charset="0"/>
                <a:cs typeface="Garamond" charset="0"/>
              </a:rPr>
              <a:t>Once a hold has been granted on a host, the NodeManager launches a process called </a:t>
            </a:r>
            <a:r>
              <a:rPr lang="en-US" dirty="0" smtClean="0">
                <a:latin typeface="Garamond" charset="0"/>
                <a:ea typeface="Garamond" charset="0"/>
                <a:cs typeface="Garamond" charset="0"/>
              </a:rPr>
              <a:t>a</a:t>
            </a:r>
            <a:r>
              <a:rPr lang="en-US" dirty="0">
                <a:latin typeface="Garamond" charset="0"/>
                <a:ea typeface="Garamond" charset="0"/>
                <a:cs typeface="Garamond" charset="0"/>
              </a:rPr>
              <a:t> </a:t>
            </a:r>
            <a:r>
              <a:rPr lang="en-US" dirty="0" smtClean="0">
                <a:latin typeface="Garamond" charset="0"/>
                <a:ea typeface="Garamond" charset="0"/>
                <a:cs typeface="Garamond" charset="0"/>
              </a:rPr>
              <a:t>task. </a:t>
            </a:r>
            <a:r>
              <a:rPr lang="en-US" dirty="0">
                <a:latin typeface="Garamond" charset="0"/>
                <a:ea typeface="Garamond" charset="0"/>
                <a:cs typeface="Garamond" charset="0"/>
              </a:rPr>
              <a:t>The right side of Figure  </a:t>
            </a:r>
            <a:r>
              <a:rPr lang="en-US" dirty="0" smtClean="0">
                <a:latin typeface="Garamond" charset="0"/>
                <a:ea typeface="Garamond" charset="0"/>
                <a:cs typeface="Garamond" charset="0"/>
              </a:rPr>
              <a:t>shows </a:t>
            </a:r>
            <a:r>
              <a:rPr lang="en-US" dirty="0">
                <a:latin typeface="Garamond" charset="0"/>
                <a:ea typeface="Garamond" charset="0"/>
                <a:cs typeface="Garamond" charset="0"/>
              </a:rPr>
              <a:t>the task running as a process inside a </a:t>
            </a:r>
            <a:r>
              <a:rPr lang="en-US" dirty="0" smtClean="0">
                <a:latin typeface="Garamond" charset="0"/>
                <a:ea typeface="Garamond" charset="0"/>
                <a:cs typeface="Garamond" charset="0"/>
              </a:rPr>
              <a:t>container.</a:t>
            </a:r>
            <a:endParaRPr lang="en-US" dirty="0">
              <a:latin typeface="Garamond" charset="0"/>
              <a:ea typeface="Garamond" charset="0"/>
              <a:cs typeface="Garamond" charset="0"/>
            </a:endParaRPr>
          </a:p>
        </p:txBody>
      </p:sp>
    </p:spTree>
    <p:extLst>
      <p:ext uri="{BB962C8B-B14F-4D97-AF65-F5344CB8AC3E}">
        <p14:creationId xmlns:p14="http://schemas.microsoft.com/office/powerpoint/2010/main" val="4039518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8378"/>
            <a:ext cx="9960864" cy="722811"/>
          </a:xfrm>
        </p:spPr>
        <p:txBody>
          <a:bodyPr>
            <a:normAutofit fontScale="90000"/>
          </a:bodyPr>
          <a:lstStyle/>
          <a:p>
            <a:r>
              <a:rPr lang="en-US" b="1" dirty="0" smtClean="0">
                <a:latin typeface="Garamond" charset="0"/>
                <a:ea typeface="Garamond" charset="0"/>
                <a:cs typeface="Garamond" charset="0"/>
              </a:rPr>
              <a:t>Running Process/Application Master</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4798423" y="1071607"/>
            <a:ext cx="5425440" cy="3299017"/>
          </a:xfrm>
          <a:prstGeom prst="rect">
            <a:avLst/>
          </a:prstGeom>
        </p:spPr>
      </p:pic>
      <p:pic>
        <p:nvPicPr>
          <p:cNvPr id="5" name="Picture 4"/>
          <p:cNvPicPr>
            <a:picLocks noChangeAspect="1"/>
          </p:cNvPicPr>
          <p:nvPr/>
        </p:nvPicPr>
        <p:blipFill>
          <a:blip r:embed="rId3"/>
          <a:stretch>
            <a:fillRect/>
          </a:stretch>
        </p:blipFill>
        <p:spPr>
          <a:xfrm>
            <a:off x="4798423" y="4370624"/>
            <a:ext cx="5425440" cy="1811374"/>
          </a:xfrm>
          <a:prstGeom prst="rect">
            <a:avLst/>
          </a:prstGeom>
        </p:spPr>
      </p:pic>
      <p:sp>
        <p:nvSpPr>
          <p:cNvPr id="6" name="TextBox 5"/>
          <p:cNvSpPr txBox="1"/>
          <p:nvPr/>
        </p:nvSpPr>
        <p:spPr>
          <a:xfrm>
            <a:off x="336500" y="1071607"/>
            <a:ext cx="4111142" cy="5909310"/>
          </a:xfrm>
          <a:prstGeom prst="rect">
            <a:avLst/>
          </a:prstGeom>
          <a:noFill/>
        </p:spPr>
        <p:txBody>
          <a:bodyPr wrap="square" rtlCol="0">
            <a:spAutoFit/>
          </a:bodyPr>
          <a:lstStyle/>
          <a:p>
            <a:r>
              <a:rPr lang="en-US" dirty="0" smtClean="0">
                <a:latin typeface="Garamond" charset="0"/>
                <a:ea typeface="Garamond" charset="0"/>
                <a:cs typeface="Garamond" charset="0"/>
              </a:rPr>
              <a:t>An</a:t>
            </a:r>
            <a:r>
              <a:rPr lang="en-US" dirty="0">
                <a:latin typeface="Garamond" charset="0"/>
                <a:ea typeface="Garamond" charset="0"/>
                <a:cs typeface="Garamond" charset="0"/>
              </a:rPr>
              <a:t> </a:t>
            </a:r>
            <a:r>
              <a:rPr lang="en-US" dirty="0" smtClean="0">
                <a:latin typeface="Garamond" charset="0"/>
                <a:ea typeface="Garamond" charset="0"/>
                <a:cs typeface="Garamond" charset="0"/>
              </a:rPr>
              <a:t>Application </a:t>
            </a:r>
            <a:r>
              <a:rPr lang="en-US" dirty="0">
                <a:latin typeface="Garamond" charset="0"/>
                <a:ea typeface="Garamond" charset="0"/>
                <a:cs typeface="Garamond" charset="0"/>
              </a:rPr>
              <a:t> is a YARN client program that is made up of one or more </a:t>
            </a:r>
            <a:r>
              <a:rPr lang="en-US" dirty="0" smtClean="0">
                <a:latin typeface="Garamond" charset="0"/>
                <a:ea typeface="Garamond" charset="0"/>
                <a:cs typeface="Garamond" charset="0"/>
              </a:rPr>
              <a:t>tasks.</a:t>
            </a:r>
          </a:p>
          <a:p>
            <a:endParaRPr lang="en-US" dirty="0">
              <a:latin typeface="Garamond" charset="0"/>
              <a:ea typeface="Garamond" charset="0"/>
              <a:cs typeface="Garamond" charset="0"/>
            </a:endParaRPr>
          </a:p>
          <a:p>
            <a:r>
              <a:rPr lang="en-US" dirty="0">
                <a:latin typeface="Garamond" charset="0"/>
                <a:ea typeface="Garamond" charset="0"/>
                <a:cs typeface="Garamond" charset="0"/>
              </a:rPr>
              <a:t>For each running application, a special piece of code called an </a:t>
            </a:r>
            <a:r>
              <a:rPr lang="en-US" dirty="0" smtClean="0">
                <a:latin typeface="Garamond" charset="0"/>
                <a:ea typeface="Garamond" charset="0"/>
                <a:cs typeface="Garamond" charset="0"/>
              </a:rPr>
              <a:t>Application Master </a:t>
            </a:r>
            <a:r>
              <a:rPr lang="en-US" dirty="0">
                <a:latin typeface="Garamond" charset="0"/>
                <a:ea typeface="Garamond" charset="0"/>
                <a:cs typeface="Garamond" charset="0"/>
              </a:rPr>
              <a:t> helps coordinate tasks on the YARN cluster. </a:t>
            </a:r>
            <a:r>
              <a:rPr lang="en-US" u="sng" dirty="0">
                <a:latin typeface="Garamond" charset="0"/>
                <a:ea typeface="Garamond" charset="0"/>
                <a:cs typeface="Garamond" charset="0"/>
              </a:rPr>
              <a:t>The </a:t>
            </a:r>
            <a:r>
              <a:rPr lang="en-US" u="sng" dirty="0" smtClean="0">
                <a:latin typeface="Garamond" charset="0"/>
                <a:ea typeface="Garamond" charset="0"/>
                <a:cs typeface="Garamond" charset="0"/>
              </a:rPr>
              <a:t>Application Master </a:t>
            </a:r>
            <a:r>
              <a:rPr lang="en-US" u="sng" dirty="0">
                <a:latin typeface="Garamond" charset="0"/>
                <a:ea typeface="Garamond" charset="0"/>
                <a:cs typeface="Garamond" charset="0"/>
              </a:rPr>
              <a:t>is the first process run after the application starts</a:t>
            </a:r>
            <a:endParaRPr lang="en-US" u="sng" dirty="0" smtClean="0">
              <a:latin typeface="Garamond" charset="0"/>
              <a:ea typeface="Garamond" charset="0"/>
              <a:cs typeface="Garamond" charset="0"/>
            </a:endParaRPr>
          </a:p>
          <a:p>
            <a:endParaRPr lang="en-US" dirty="0">
              <a:latin typeface="Garamond" charset="0"/>
              <a:ea typeface="Garamond" charset="0"/>
              <a:cs typeface="Garamond" charset="0"/>
            </a:endParaRPr>
          </a:p>
          <a:p>
            <a:r>
              <a:rPr lang="en-US" dirty="0" smtClean="0">
                <a:latin typeface="Garamond" charset="0"/>
                <a:ea typeface="Garamond" charset="0"/>
                <a:cs typeface="Garamond" charset="0"/>
              </a:rPr>
              <a:t>The </a:t>
            </a:r>
            <a:r>
              <a:rPr lang="en-US" dirty="0">
                <a:latin typeface="Garamond" charset="0"/>
                <a:ea typeface="Garamond" charset="0"/>
                <a:cs typeface="Garamond" charset="0"/>
              </a:rPr>
              <a:t>application starts and talks to the ResourceManager for the </a:t>
            </a:r>
            <a:r>
              <a:rPr lang="en-US" dirty="0" smtClean="0">
                <a:latin typeface="Garamond" charset="0"/>
                <a:ea typeface="Garamond" charset="0"/>
                <a:cs typeface="Garamond" charset="0"/>
              </a:rPr>
              <a:t>cluster.</a:t>
            </a:r>
            <a:br>
              <a:rPr lang="en-US" dirty="0" smtClean="0">
                <a:latin typeface="Garamond" charset="0"/>
                <a:ea typeface="Garamond" charset="0"/>
                <a:cs typeface="Garamond" charset="0"/>
              </a:rPr>
            </a:br>
            <a:r>
              <a:rPr lang="en-US" dirty="0" smtClean="0">
                <a:latin typeface="Garamond" charset="0"/>
                <a:ea typeface="Garamond" charset="0"/>
                <a:cs typeface="Garamond" charset="0"/>
              </a:rPr>
              <a:t/>
            </a:r>
            <a:br>
              <a:rPr lang="en-US" dirty="0" smtClean="0">
                <a:latin typeface="Garamond" charset="0"/>
                <a:ea typeface="Garamond" charset="0"/>
                <a:cs typeface="Garamond" charset="0"/>
              </a:rPr>
            </a:br>
            <a:r>
              <a:rPr lang="en-US" dirty="0">
                <a:latin typeface="Garamond" charset="0"/>
                <a:ea typeface="Garamond" charset="0"/>
                <a:cs typeface="Garamond" charset="0"/>
              </a:rPr>
              <a:t>The ResourceManager makes a single container request on behalf of the </a:t>
            </a:r>
            <a:r>
              <a:rPr lang="en-US" dirty="0" smtClean="0">
                <a:latin typeface="Garamond" charset="0"/>
                <a:ea typeface="Garamond" charset="0"/>
                <a:cs typeface="Garamond" charset="0"/>
              </a:rPr>
              <a:t>application.</a:t>
            </a:r>
          </a:p>
          <a:p>
            <a:endParaRPr lang="en-US" dirty="0" smtClean="0">
              <a:latin typeface="Garamond" charset="0"/>
              <a:ea typeface="Garamond" charset="0"/>
              <a:cs typeface="Garamond" charset="0"/>
            </a:endParaRPr>
          </a:p>
          <a:p>
            <a:r>
              <a:rPr lang="en-US" dirty="0">
                <a:latin typeface="Garamond" charset="0"/>
                <a:ea typeface="Garamond" charset="0"/>
                <a:cs typeface="Garamond" charset="0"/>
              </a:rPr>
              <a:t>The Application Master starts running within that </a:t>
            </a:r>
            <a:r>
              <a:rPr lang="en-US" dirty="0" smtClean="0">
                <a:latin typeface="Garamond" charset="0"/>
                <a:ea typeface="Garamond" charset="0"/>
                <a:cs typeface="Garamond" charset="0"/>
              </a:rPr>
              <a:t>container</a:t>
            </a:r>
            <a:endParaRPr lang="en-US" dirty="0">
              <a:latin typeface="Garamond" charset="0"/>
              <a:ea typeface="Garamond" charset="0"/>
              <a:cs typeface="Garamond" charset="0"/>
            </a:endParaRPr>
          </a:p>
          <a:p>
            <a:endParaRPr lang="en-US" dirty="0"/>
          </a:p>
          <a:p>
            <a:endParaRPr lang="en-US" dirty="0" smtClean="0"/>
          </a:p>
          <a:p>
            <a:endParaRPr lang="en-US" dirty="0"/>
          </a:p>
        </p:txBody>
      </p:sp>
    </p:spTree>
    <p:extLst>
      <p:ext uri="{BB962C8B-B14F-4D97-AF65-F5344CB8AC3E}">
        <p14:creationId xmlns:p14="http://schemas.microsoft.com/office/powerpoint/2010/main" val="2146674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srcRect t="2688" r="-3" b="-3"/>
          <a:stretch/>
        </p:blipFill>
        <p:spPr>
          <a:xfrm>
            <a:off x="6096000" y="10"/>
            <a:ext cx="6096000"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itle 1"/>
          <p:cNvSpPr>
            <a:spLocks noGrp="1"/>
          </p:cNvSpPr>
          <p:nvPr>
            <p:ph type="title"/>
          </p:nvPr>
        </p:nvSpPr>
        <p:spPr>
          <a:xfrm>
            <a:off x="0" y="11"/>
            <a:ext cx="6035040" cy="1245316"/>
          </a:xfrm>
        </p:spPr>
        <p:txBody>
          <a:bodyPr>
            <a:normAutofit/>
          </a:bodyPr>
          <a:lstStyle/>
          <a:p>
            <a:r>
              <a:rPr lang="en-US" sz="2400" b="1" dirty="0" smtClean="0"/>
              <a:t>Application – Application Master – Task </a:t>
            </a:r>
            <a:endParaRPr lang="en-US" sz="2400" b="1" dirty="0"/>
          </a:p>
        </p:txBody>
      </p:sp>
      <p:sp>
        <p:nvSpPr>
          <p:cNvPr id="8" name="Content Placeholder 7"/>
          <p:cNvSpPr>
            <a:spLocks noGrp="1"/>
          </p:cNvSpPr>
          <p:nvPr>
            <p:ph idx="1"/>
          </p:nvPr>
        </p:nvSpPr>
        <p:spPr>
          <a:xfrm>
            <a:off x="69669" y="1523999"/>
            <a:ext cx="5904411" cy="511193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dirty="0">
                <a:latin typeface="Garamond" charset="0"/>
                <a:ea typeface="Garamond" charset="0"/>
                <a:cs typeface="Garamond" charset="0"/>
              </a:rPr>
              <a:t>The </a:t>
            </a:r>
            <a:r>
              <a:rPr lang="en-US" dirty="0" smtClean="0">
                <a:latin typeface="Garamond" charset="0"/>
                <a:ea typeface="Garamond" charset="0"/>
                <a:cs typeface="Garamond" charset="0"/>
              </a:rPr>
              <a:t>Application Master </a:t>
            </a:r>
            <a:r>
              <a:rPr lang="en-US" dirty="0">
                <a:latin typeface="Garamond" charset="0"/>
                <a:ea typeface="Garamond" charset="0"/>
                <a:cs typeface="Garamond" charset="0"/>
              </a:rPr>
              <a:t>requests subsequent containers from the ResourceManager that are allocated to run tasks for the application. Those tasks do most of the status communication with the </a:t>
            </a:r>
            <a:r>
              <a:rPr lang="en-US" dirty="0" smtClean="0">
                <a:latin typeface="Garamond" charset="0"/>
                <a:ea typeface="Garamond" charset="0"/>
                <a:cs typeface="Garamond" charset="0"/>
              </a:rPr>
              <a:t>Application Master</a:t>
            </a:r>
            <a:r>
              <a:rPr lang="en-US" dirty="0">
                <a:latin typeface="Garamond" charset="0"/>
                <a:ea typeface="Garamond" charset="0"/>
                <a:cs typeface="Garamond" charset="0"/>
              </a:rPr>
              <a:t> </a:t>
            </a:r>
            <a:r>
              <a:rPr lang="en-US" dirty="0" smtClean="0">
                <a:latin typeface="Garamond" charset="0"/>
                <a:ea typeface="Garamond" charset="0"/>
                <a:cs typeface="Garamond" charset="0"/>
              </a:rPr>
              <a:t/>
            </a:r>
            <a:br>
              <a:rPr lang="en-US" dirty="0" smtClean="0">
                <a:latin typeface="Garamond" charset="0"/>
                <a:ea typeface="Garamond" charset="0"/>
                <a:cs typeface="Garamond" charset="0"/>
              </a:rPr>
            </a:br>
            <a:r>
              <a:rPr lang="en-US" dirty="0" smtClean="0">
                <a:latin typeface="Garamond" charset="0"/>
                <a:ea typeface="Garamond" charset="0"/>
                <a:cs typeface="Garamond" charset="0"/>
              </a:rPr>
              <a:t/>
            </a:r>
            <a:br>
              <a:rPr lang="en-US" dirty="0" smtClean="0">
                <a:latin typeface="Garamond" charset="0"/>
                <a:ea typeface="Garamond" charset="0"/>
                <a:cs typeface="Garamond" charset="0"/>
              </a:rPr>
            </a:br>
            <a:r>
              <a:rPr lang="en-US" dirty="0">
                <a:latin typeface="Garamond" charset="0"/>
                <a:ea typeface="Garamond" charset="0"/>
                <a:cs typeface="Garamond" charset="0"/>
              </a:rPr>
              <a:t>Once all tasks are finished, the </a:t>
            </a:r>
            <a:r>
              <a:rPr lang="en-US" dirty="0" smtClean="0">
                <a:latin typeface="Garamond" charset="0"/>
                <a:ea typeface="Garamond" charset="0"/>
                <a:cs typeface="Garamond" charset="0"/>
              </a:rPr>
              <a:t>Application Master </a:t>
            </a:r>
            <a:r>
              <a:rPr lang="en-US" dirty="0">
                <a:latin typeface="Garamond" charset="0"/>
                <a:ea typeface="Garamond" charset="0"/>
                <a:cs typeface="Garamond" charset="0"/>
              </a:rPr>
              <a:t>exits. The last container is de-allocated from the cluster.</a:t>
            </a:r>
          </a:p>
          <a:p>
            <a:r>
              <a:rPr lang="en-US" dirty="0">
                <a:latin typeface="Garamond" charset="0"/>
                <a:ea typeface="Garamond" charset="0"/>
                <a:cs typeface="Garamond" charset="0"/>
              </a:rPr>
              <a:t>The application client exits. (The </a:t>
            </a:r>
            <a:r>
              <a:rPr lang="en-US" dirty="0" smtClean="0">
                <a:latin typeface="Garamond" charset="0"/>
                <a:ea typeface="Garamond" charset="0"/>
                <a:cs typeface="Garamond" charset="0"/>
              </a:rPr>
              <a:t>Application Master </a:t>
            </a:r>
            <a:r>
              <a:rPr lang="en-US" dirty="0">
                <a:latin typeface="Garamond" charset="0"/>
                <a:ea typeface="Garamond" charset="0"/>
                <a:cs typeface="Garamond" charset="0"/>
              </a:rPr>
              <a:t>launched in a container is more specifically called a managed AM. Unmanaged </a:t>
            </a:r>
            <a:r>
              <a:rPr lang="en-US" dirty="0" smtClean="0">
                <a:latin typeface="Garamond" charset="0"/>
                <a:ea typeface="Garamond" charset="0"/>
                <a:cs typeface="Garamond" charset="0"/>
              </a:rPr>
              <a:t>Application Masters </a:t>
            </a:r>
            <a:r>
              <a:rPr lang="en-US" dirty="0">
                <a:latin typeface="Garamond" charset="0"/>
                <a:ea typeface="Garamond" charset="0"/>
                <a:cs typeface="Garamond" charset="0"/>
              </a:rPr>
              <a:t>run outside of YARN’s control</a:t>
            </a:r>
            <a:r>
              <a:rPr lang="en-US" dirty="0" smtClean="0">
                <a:latin typeface="Garamond" charset="0"/>
                <a:ea typeface="Garamond" charset="0"/>
                <a:cs typeface="Garamond" charset="0"/>
              </a:rPr>
              <a:t>.)</a:t>
            </a:r>
            <a:endParaRPr lang="en-US" dirty="0">
              <a:latin typeface="Garamond" charset="0"/>
              <a:ea typeface="Garamond" charset="0"/>
              <a:cs typeface="Garamond" charset="0"/>
            </a:endParaRPr>
          </a:p>
          <a:p>
            <a:r>
              <a:rPr lang="en-US" u="sng" dirty="0">
                <a:latin typeface="Garamond" charset="0"/>
                <a:ea typeface="Garamond" charset="0"/>
                <a:cs typeface="Garamond" charset="0"/>
              </a:rPr>
              <a:t>Figure </a:t>
            </a:r>
            <a:r>
              <a:rPr lang="en-US" u="sng" dirty="0" smtClean="0">
                <a:latin typeface="Garamond" charset="0"/>
                <a:ea typeface="Garamond" charset="0"/>
                <a:cs typeface="Garamond" charset="0"/>
              </a:rPr>
              <a:t>: </a:t>
            </a:r>
            <a:r>
              <a:rPr lang="en-US" u="sng" dirty="0">
                <a:latin typeface="Garamond" charset="0"/>
                <a:ea typeface="Garamond" charset="0"/>
                <a:cs typeface="Garamond" charset="0"/>
              </a:rPr>
              <a:t>Application + </a:t>
            </a:r>
            <a:r>
              <a:rPr lang="en-US" u="sng" dirty="0" smtClean="0">
                <a:latin typeface="Garamond" charset="0"/>
                <a:ea typeface="Garamond" charset="0"/>
                <a:cs typeface="Garamond" charset="0"/>
              </a:rPr>
              <a:t>Application Master </a:t>
            </a:r>
            <a:r>
              <a:rPr lang="en-US" u="sng" dirty="0">
                <a:latin typeface="Garamond" charset="0"/>
                <a:ea typeface="Garamond" charset="0"/>
                <a:cs typeface="Garamond" charset="0"/>
              </a:rPr>
              <a:t>+ task running in multiple containers running on the cluster</a:t>
            </a:r>
          </a:p>
        </p:txBody>
      </p:sp>
    </p:spTree>
    <p:extLst>
      <p:ext uri="{BB962C8B-B14F-4D97-AF65-F5344CB8AC3E}">
        <p14:creationId xmlns:p14="http://schemas.microsoft.com/office/powerpoint/2010/main" val="2081189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srcRect l="3325" r="9019" b="-2"/>
          <a:stretch/>
        </p:blipFill>
        <p:spPr>
          <a:xfrm>
            <a:off x="4654296" y="10"/>
            <a:ext cx="7537704"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itle 1"/>
          <p:cNvSpPr>
            <a:spLocks noGrp="1"/>
          </p:cNvSpPr>
          <p:nvPr>
            <p:ph type="title"/>
          </p:nvPr>
        </p:nvSpPr>
        <p:spPr>
          <a:xfrm>
            <a:off x="0" y="87086"/>
            <a:ext cx="4406537" cy="836023"/>
          </a:xfrm>
        </p:spPr>
        <p:txBody>
          <a:bodyPr>
            <a:normAutofit/>
          </a:bodyPr>
          <a:lstStyle/>
          <a:p>
            <a:r>
              <a:rPr lang="en-US" sz="2000" b="1" u="sng" dirty="0" smtClean="0">
                <a:latin typeface="Garamond" charset="0"/>
                <a:ea typeface="Garamond" charset="0"/>
                <a:cs typeface="Garamond" charset="0"/>
              </a:rPr>
              <a:t>MAPREDUCE VS YARN </a:t>
            </a:r>
            <a:endParaRPr lang="en-US" sz="2000" b="1" u="sng" dirty="0">
              <a:latin typeface="Garamond" charset="0"/>
              <a:ea typeface="Garamond" charset="0"/>
              <a:cs typeface="Garamond" charset="0"/>
            </a:endParaRPr>
          </a:p>
        </p:txBody>
      </p:sp>
      <p:sp>
        <p:nvSpPr>
          <p:cNvPr id="8" name="Content Placeholder 7"/>
          <p:cNvSpPr>
            <a:spLocks noGrp="1"/>
          </p:cNvSpPr>
          <p:nvPr>
            <p:ph idx="1"/>
          </p:nvPr>
        </p:nvSpPr>
        <p:spPr>
          <a:xfrm>
            <a:off x="165463" y="1149531"/>
            <a:ext cx="4241074" cy="5338355"/>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endParaRPr lang="en-US" sz="1600" dirty="0" smtClean="0">
              <a:latin typeface="Garamond" charset="0"/>
              <a:ea typeface="Garamond" charset="0"/>
              <a:cs typeface="Garamond" charset="0"/>
            </a:endParaRPr>
          </a:p>
          <a:p>
            <a:r>
              <a:rPr lang="en-US" sz="1600" dirty="0" smtClean="0">
                <a:latin typeface="Garamond" charset="0"/>
                <a:ea typeface="Garamond" charset="0"/>
                <a:cs typeface="Garamond" charset="0"/>
              </a:rPr>
              <a:t>In </a:t>
            </a:r>
            <a:r>
              <a:rPr lang="en-US" sz="1600" dirty="0">
                <a:latin typeface="Garamond" charset="0"/>
                <a:ea typeface="Garamond" charset="0"/>
                <a:cs typeface="Garamond" charset="0"/>
              </a:rPr>
              <a:t>the MapReduce paradigm, an application consists </a:t>
            </a:r>
            <a:r>
              <a:rPr lang="en-US" sz="1600" dirty="0" smtClean="0">
                <a:latin typeface="Garamond" charset="0"/>
                <a:ea typeface="Garamond" charset="0"/>
                <a:cs typeface="Garamond" charset="0"/>
              </a:rPr>
              <a:t>of</a:t>
            </a:r>
            <a:r>
              <a:rPr lang="en-US" sz="1600" dirty="0">
                <a:latin typeface="Garamond" charset="0"/>
                <a:ea typeface="Garamond" charset="0"/>
                <a:cs typeface="Garamond" charset="0"/>
              </a:rPr>
              <a:t> </a:t>
            </a:r>
            <a:r>
              <a:rPr lang="en-US" sz="1600" dirty="0" smtClean="0">
                <a:latin typeface="Garamond" charset="0"/>
                <a:ea typeface="Garamond" charset="0"/>
                <a:cs typeface="Garamond" charset="0"/>
              </a:rPr>
              <a:t>Map Tasks </a:t>
            </a:r>
            <a:r>
              <a:rPr lang="en-US" sz="1600" dirty="0">
                <a:latin typeface="Garamond" charset="0"/>
                <a:ea typeface="Garamond" charset="0"/>
                <a:cs typeface="Garamond" charset="0"/>
              </a:rPr>
              <a:t> </a:t>
            </a:r>
            <a:r>
              <a:rPr lang="en-US" sz="1600" dirty="0" smtClean="0">
                <a:latin typeface="Garamond" charset="0"/>
                <a:ea typeface="Garamond" charset="0"/>
                <a:cs typeface="Garamond" charset="0"/>
              </a:rPr>
              <a:t>and</a:t>
            </a:r>
            <a:r>
              <a:rPr lang="en-US" sz="1600" dirty="0">
                <a:latin typeface="Garamond" charset="0"/>
                <a:ea typeface="Garamond" charset="0"/>
                <a:cs typeface="Garamond" charset="0"/>
              </a:rPr>
              <a:t> </a:t>
            </a:r>
            <a:r>
              <a:rPr lang="en-US" sz="1600" dirty="0" smtClean="0">
                <a:latin typeface="Garamond" charset="0"/>
                <a:ea typeface="Garamond" charset="0"/>
                <a:cs typeface="Garamond" charset="0"/>
              </a:rPr>
              <a:t>Reduce Tasks . </a:t>
            </a:r>
            <a:r>
              <a:rPr lang="en-US" sz="1600" dirty="0">
                <a:latin typeface="Garamond" charset="0"/>
                <a:ea typeface="Garamond" charset="0"/>
                <a:cs typeface="Garamond" charset="0"/>
              </a:rPr>
              <a:t>Map tasks and Reduce tasks align very cleanly with YARN tasks</a:t>
            </a:r>
            <a:r>
              <a:rPr lang="en-US" sz="1600" dirty="0" smtClean="0">
                <a:latin typeface="Garamond" charset="0"/>
                <a:ea typeface="Garamond" charset="0"/>
                <a:cs typeface="Garamond" charset="0"/>
              </a:rPr>
              <a:t>.</a:t>
            </a:r>
          </a:p>
          <a:p>
            <a:endParaRPr lang="en-US" sz="1600" dirty="0">
              <a:latin typeface="Garamond" charset="0"/>
              <a:ea typeface="Garamond" charset="0"/>
              <a:cs typeface="Garamond" charset="0"/>
            </a:endParaRPr>
          </a:p>
          <a:p>
            <a:r>
              <a:rPr lang="en-US" sz="1600" dirty="0">
                <a:latin typeface="Garamond" charset="0"/>
                <a:ea typeface="Garamond" charset="0"/>
                <a:cs typeface="Garamond" charset="0"/>
              </a:rPr>
              <a:t>In a MapReduce application, there are multiple map tasks, each running in a container on a worker host somewhere in the cluster. Similarly, there are multiple reduce tasks, also each running in a container on a worker host.</a:t>
            </a:r>
          </a:p>
          <a:p>
            <a:r>
              <a:rPr lang="en-US" sz="1600" dirty="0">
                <a:latin typeface="Garamond" charset="0"/>
                <a:ea typeface="Garamond" charset="0"/>
                <a:cs typeface="Garamond" charset="0"/>
              </a:rPr>
              <a:t>Simultaneously on the YARN side, the ResourceManager, NodeManager, and </a:t>
            </a:r>
            <a:r>
              <a:rPr lang="en-US" sz="1600" dirty="0" smtClean="0">
                <a:latin typeface="Garamond" charset="0"/>
                <a:ea typeface="Garamond" charset="0"/>
                <a:cs typeface="Garamond" charset="0"/>
              </a:rPr>
              <a:t>Application Master </a:t>
            </a:r>
            <a:r>
              <a:rPr lang="en-US" sz="1600" dirty="0">
                <a:latin typeface="Garamond" charset="0"/>
                <a:ea typeface="Garamond" charset="0"/>
                <a:cs typeface="Garamond" charset="0"/>
              </a:rPr>
              <a:t>work together to manage the cluster’s resources and ensure that the tasks, as well as the corresponding application, finish cleanly.</a:t>
            </a:r>
          </a:p>
          <a:p>
            <a:endParaRPr lang="en-US" sz="1600" dirty="0"/>
          </a:p>
        </p:txBody>
      </p:sp>
    </p:spTree>
    <p:extLst>
      <p:ext uri="{BB962C8B-B14F-4D97-AF65-F5344CB8AC3E}">
        <p14:creationId xmlns:p14="http://schemas.microsoft.com/office/powerpoint/2010/main" val="1454281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 y="121920"/>
            <a:ext cx="11512732" cy="923109"/>
          </a:xfrm>
        </p:spPr>
        <p:txBody>
          <a:bodyPr/>
          <a:lstStyle/>
          <a:p>
            <a:r>
              <a:rPr lang="en-US" b="1" u="sng" dirty="0" smtClean="0"/>
              <a:t>Ideal PRODUCTION YARN ALLOCATION </a:t>
            </a:r>
            <a:endParaRPr lang="en-US" b="1" u="sng" dirty="0"/>
          </a:p>
        </p:txBody>
      </p:sp>
      <p:sp>
        <p:nvSpPr>
          <p:cNvPr id="3" name="Content Placeholder 2"/>
          <p:cNvSpPr>
            <a:spLocks noGrp="1"/>
          </p:cNvSpPr>
          <p:nvPr>
            <p:ph idx="1"/>
          </p:nvPr>
        </p:nvSpPr>
        <p:spPr>
          <a:xfrm>
            <a:off x="78377" y="1288869"/>
            <a:ext cx="11512732" cy="5225141"/>
          </a:xfrm>
        </p:spPr>
        <p:txBody>
          <a:bodyPr>
            <a:normAutofit lnSpcReduction="10000"/>
          </a:bodyPr>
          <a:lstStyle/>
          <a:p>
            <a:r>
              <a:rPr lang="en-US" dirty="0" smtClean="0">
                <a:latin typeface="Garamond" charset="0"/>
                <a:ea typeface="Garamond" charset="0"/>
                <a:cs typeface="Garamond" charset="0"/>
              </a:rPr>
              <a:t>In </a:t>
            </a:r>
            <a:r>
              <a:rPr lang="en-US" dirty="0">
                <a:latin typeface="Garamond" charset="0"/>
                <a:ea typeface="Garamond" charset="0"/>
                <a:cs typeface="Garamond" charset="0"/>
              </a:rPr>
              <a:t>reality, there are two reasons why the full set of resources on a node cannot be allocated to YARN:</a:t>
            </a:r>
          </a:p>
          <a:p>
            <a:r>
              <a:rPr lang="en-US" dirty="0">
                <a:latin typeface="Garamond" charset="0"/>
                <a:ea typeface="Garamond" charset="0"/>
                <a:cs typeface="Garamond" charset="0"/>
              </a:rPr>
              <a:t>Non-Apache Hadoop services are also required to be running on a node (overhead).</a:t>
            </a:r>
          </a:p>
          <a:p>
            <a:r>
              <a:rPr lang="en-US" dirty="0">
                <a:latin typeface="Garamond" charset="0"/>
                <a:ea typeface="Garamond" charset="0"/>
                <a:cs typeface="Garamond" charset="0"/>
              </a:rPr>
              <a:t>Other Hadoop-related components require dedicated resources and cannot be shared with YARN (such as when running CDH).</a:t>
            </a:r>
          </a:p>
          <a:p>
            <a:r>
              <a:rPr lang="en-US" u="sng" dirty="0">
                <a:latin typeface="Garamond" charset="0"/>
                <a:ea typeface="Garamond" charset="0"/>
                <a:cs typeface="Garamond" charset="0"/>
              </a:rPr>
              <a:t>Operating System (Overhead)</a:t>
            </a:r>
          </a:p>
          <a:p>
            <a:r>
              <a:rPr lang="en-US" dirty="0">
                <a:latin typeface="Garamond" charset="0"/>
                <a:ea typeface="Garamond" charset="0"/>
                <a:cs typeface="Garamond" charset="0"/>
              </a:rPr>
              <a:t>Any node needs an operating system in order to work. Running any operating system requires setting aside some resources. Most commonly for Hadoop, this operating system is Linux.</a:t>
            </a:r>
          </a:p>
          <a:p>
            <a:r>
              <a:rPr lang="en-US" u="sng" dirty="0">
                <a:latin typeface="Garamond" charset="0"/>
                <a:ea typeface="Garamond" charset="0"/>
                <a:cs typeface="Garamond" charset="0"/>
              </a:rPr>
              <a:t>Other Task Overhead and Services (Overhead)</a:t>
            </a:r>
          </a:p>
          <a:p>
            <a:r>
              <a:rPr lang="en-US" dirty="0">
                <a:latin typeface="Garamond" charset="0"/>
                <a:ea typeface="Garamond" charset="0"/>
                <a:cs typeface="Garamond" charset="0"/>
              </a:rPr>
              <a:t>If there are any custom programs that are persistent on the Worker nodes, you should set aside some resources for them.</a:t>
            </a:r>
          </a:p>
          <a:p>
            <a:r>
              <a:rPr lang="en-US" u="sng" dirty="0">
                <a:latin typeface="Garamond" charset="0"/>
                <a:ea typeface="Garamond" charset="0"/>
                <a:cs typeface="Garamond" charset="0"/>
              </a:rPr>
              <a:t>Cloudera Manager Agents (Administrative)</a:t>
            </a:r>
          </a:p>
          <a:p>
            <a:r>
              <a:rPr lang="en-US" dirty="0">
                <a:latin typeface="Garamond" charset="0"/>
                <a:ea typeface="Garamond" charset="0"/>
                <a:cs typeface="Garamond" charset="0"/>
              </a:rPr>
              <a:t>Cloudera Manager is Cloudera’s cluster management tool for CDH. A Cloudera Manager Agent is a program that runs on each Worker node to track its health and handle other management tasks such as configuration deployment.</a:t>
            </a:r>
          </a:p>
          <a:p>
            <a:r>
              <a:rPr lang="en-US" u="sng" dirty="0">
                <a:latin typeface="Garamond" charset="0"/>
                <a:ea typeface="Garamond" charset="0"/>
                <a:cs typeface="Garamond" charset="0"/>
              </a:rPr>
              <a:t>HDFS Cluster (Required) (Master/NameNode, Worker/DataNode)</a:t>
            </a:r>
          </a:p>
          <a:p>
            <a:r>
              <a:rPr lang="en-US" dirty="0" smtClean="0">
                <a:latin typeface="Garamond" charset="0"/>
                <a:ea typeface="Garamond" charset="0"/>
                <a:cs typeface="Garamond" charset="0"/>
              </a:rPr>
              <a:t>The </a:t>
            </a:r>
            <a:r>
              <a:rPr lang="en-US" dirty="0">
                <a:latin typeface="Garamond" charset="0"/>
                <a:ea typeface="Garamond" charset="0"/>
                <a:cs typeface="Garamond" charset="0"/>
              </a:rPr>
              <a:t>Master node daemon is called </a:t>
            </a:r>
            <a:r>
              <a:rPr lang="en-US" dirty="0" smtClean="0">
                <a:latin typeface="Garamond" charset="0"/>
                <a:ea typeface="Garamond" charset="0"/>
                <a:cs typeface="Garamond" charset="0"/>
              </a:rPr>
              <a:t>the</a:t>
            </a:r>
            <a:r>
              <a:rPr lang="en-US" dirty="0">
                <a:latin typeface="Garamond" charset="0"/>
                <a:ea typeface="Garamond" charset="0"/>
                <a:cs typeface="Garamond" charset="0"/>
              </a:rPr>
              <a:t> </a:t>
            </a:r>
            <a:r>
              <a:rPr lang="en-US" dirty="0" smtClean="0">
                <a:latin typeface="Garamond" charset="0"/>
                <a:ea typeface="Garamond" charset="0"/>
                <a:cs typeface="Garamond" charset="0"/>
              </a:rPr>
              <a:t>Name Node.</a:t>
            </a:r>
            <a:endParaRPr lang="en-US" dirty="0">
              <a:latin typeface="Garamond" charset="0"/>
              <a:ea typeface="Garamond" charset="0"/>
              <a:cs typeface="Garamond" charset="0"/>
            </a:endParaRPr>
          </a:p>
          <a:p>
            <a:r>
              <a:rPr lang="en-US" dirty="0">
                <a:latin typeface="Garamond" charset="0"/>
                <a:ea typeface="Garamond" charset="0"/>
                <a:cs typeface="Garamond" charset="0"/>
              </a:rPr>
              <a:t>The Worker node daemon is called </a:t>
            </a:r>
            <a:r>
              <a:rPr lang="en-US" dirty="0" smtClean="0">
                <a:latin typeface="Garamond" charset="0"/>
                <a:ea typeface="Garamond" charset="0"/>
                <a:cs typeface="Garamond" charset="0"/>
              </a:rPr>
              <a:t>the</a:t>
            </a:r>
            <a:r>
              <a:rPr lang="en-US" dirty="0">
                <a:latin typeface="Garamond" charset="0"/>
                <a:ea typeface="Garamond" charset="0"/>
                <a:cs typeface="Garamond" charset="0"/>
              </a:rPr>
              <a:t> </a:t>
            </a:r>
            <a:r>
              <a:rPr lang="en-US" dirty="0" smtClean="0">
                <a:latin typeface="Garamond" charset="0"/>
                <a:ea typeface="Garamond" charset="0"/>
                <a:cs typeface="Garamond" charset="0"/>
              </a:rPr>
              <a:t>Data Node.</a:t>
            </a:r>
            <a:endParaRPr lang="en-US" dirty="0">
              <a:latin typeface="Garamond" charset="0"/>
              <a:ea typeface="Garamond" charset="0"/>
              <a:cs typeface="Garamond" charset="0"/>
            </a:endParaRPr>
          </a:p>
          <a:p>
            <a:endParaRPr lang="en-US" dirty="0"/>
          </a:p>
        </p:txBody>
      </p:sp>
    </p:spTree>
    <p:extLst>
      <p:ext uri="{BB962C8B-B14F-4D97-AF65-F5344CB8AC3E}">
        <p14:creationId xmlns:p14="http://schemas.microsoft.com/office/powerpoint/2010/main" val="11577420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522</TotalTime>
  <Words>714</Words>
  <Application>Microsoft Macintosh PowerPoint</Application>
  <PresentationFormat>Widescreen</PresentationFormat>
  <Paragraphs>159</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Garamond</vt:lpstr>
      <vt:lpstr>Georgia</vt:lpstr>
      <vt:lpstr>Gill Sans MT</vt:lpstr>
      <vt:lpstr>Mangal</vt:lpstr>
      <vt:lpstr>Arial</vt:lpstr>
      <vt:lpstr>Parcel</vt:lpstr>
      <vt:lpstr>YARN TUNING (Performance OPTIMISATION)</vt:lpstr>
      <vt:lpstr>Agenda</vt:lpstr>
      <vt:lpstr>YARN Cluster ResourceManager &amp; NodeManager) </vt:lpstr>
      <vt:lpstr>Yarn’s VCORES &amp; Memory</vt:lpstr>
      <vt:lpstr>Containers OF YARN </vt:lpstr>
      <vt:lpstr>Running Process/Application Master </vt:lpstr>
      <vt:lpstr>Application – Application Master – Task </vt:lpstr>
      <vt:lpstr>MAPREDUCE VS YARN </vt:lpstr>
      <vt:lpstr>Ideal PRODUCTION YARN ALLOCATION </vt:lpstr>
      <vt:lpstr>Ideal PRODUCTION YARN ALLOCATION - 2</vt:lpstr>
      <vt:lpstr>Verifying YARN Configuration in the RM UI</vt:lpstr>
      <vt:lpstr>Container Configuration</vt:lpstr>
      <vt:lpstr>MapReduce Configuration</vt:lpstr>
      <vt:lpstr>SCHEDULERS &amp; QUEUES </vt:lpstr>
      <vt:lpstr>QUEUE NAMING – WEIGHTS - SCHEDULING</vt:lpstr>
      <vt:lpstr>Fair Scheduler Queue Basics</vt:lpstr>
      <vt:lpstr>QUEUE PLACEMENT RULES </vt:lpstr>
      <vt:lpstr>THANK YOU  &amp;&amp; ANY QUESTIONS ??                                         ANR KALLAM</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YARN TUNING (Performance OPTIMISATION)</dc:title>
  <dc:creator>Microsoft Office User</dc:creator>
  <cp:lastModifiedBy>Amarnath Kallam</cp:lastModifiedBy>
  <cp:revision>47</cp:revision>
  <dcterms:created xsi:type="dcterms:W3CDTF">2016-10-09T10:41:24Z</dcterms:created>
  <dcterms:modified xsi:type="dcterms:W3CDTF">2017-01-18T11:40:05Z</dcterms:modified>
</cp:coreProperties>
</file>